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6" r:id="rId3"/>
    <p:sldId id="277" r:id="rId4"/>
    <p:sldId id="258" r:id="rId5"/>
    <p:sldId id="282" r:id="rId6"/>
    <p:sldId id="257" r:id="rId7"/>
    <p:sldId id="281" r:id="rId8"/>
    <p:sldId id="279" r:id="rId9"/>
    <p:sldId id="278" r:id="rId10"/>
    <p:sldId id="280" r:id="rId11"/>
    <p:sldId id="271"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04040"/>
    <a:srgbClr val="E22095"/>
    <a:srgbClr val="E640FF"/>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3541"/>
  </p:normalViewPr>
  <p:slideViewPr>
    <p:cSldViewPr snapToGrid="0" snapToObjects="1">
      <p:cViewPr>
        <p:scale>
          <a:sx n="60" d="100"/>
          <a:sy n="60" d="100"/>
        </p:scale>
        <p:origin x="12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4136A-38B7-0B41-B98B-B723276A1A92}"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F88BC3A5-6B5E-884A-B030-D2CE3BA7AB7B}">
      <dgm:prSet phldrT="[Text]" custT="1"/>
      <dgm:spPr/>
      <dgm:t>
        <a:bodyPr/>
        <a:lstStyle/>
        <a:p>
          <a:r>
            <a:rPr lang="en-US" sz="1400" b="1" dirty="0" smtClean="0"/>
            <a:t>Stage 1.</a:t>
          </a:r>
          <a:r>
            <a:rPr lang="en-US" sz="1400" dirty="0" smtClean="0"/>
            <a:t> Identifying</a:t>
          </a:r>
          <a:r>
            <a:rPr lang="en-US" sz="1400" baseline="0" dirty="0" smtClean="0"/>
            <a:t> issues for policy action.</a:t>
          </a:r>
          <a:endParaRPr lang="en-US" sz="1400" dirty="0"/>
        </a:p>
      </dgm:t>
    </dgm:pt>
    <dgm:pt modelId="{58292399-DD4F-5B4D-9D47-2CC7BA7875BF}" type="parTrans" cxnId="{651A1C37-B6C9-9E44-9DED-A09156F81F3C}">
      <dgm:prSet/>
      <dgm:spPr/>
      <dgm:t>
        <a:bodyPr/>
        <a:lstStyle/>
        <a:p>
          <a:endParaRPr lang="en-US"/>
        </a:p>
      </dgm:t>
    </dgm:pt>
    <dgm:pt modelId="{C5A67FF0-B19E-0540-AC12-C929702C5187}" type="sibTrans" cxnId="{651A1C37-B6C9-9E44-9DED-A09156F81F3C}">
      <dgm:prSet/>
      <dgm:spPr/>
      <dgm:t>
        <a:bodyPr/>
        <a:lstStyle/>
        <a:p>
          <a:endParaRPr lang="en-US"/>
        </a:p>
      </dgm:t>
    </dgm:pt>
    <dgm:pt modelId="{E3FD4C33-97DF-8242-8B10-04E0171DC6B1}">
      <dgm:prSet phldrT="[Text]" custT="1"/>
      <dgm:spPr/>
      <dgm:t>
        <a:bodyPr/>
        <a:lstStyle/>
        <a:p>
          <a:r>
            <a:rPr lang="en-US" sz="1400" b="1" dirty="0" smtClean="0"/>
            <a:t>Stage 2. </a:t>
          </a:r>
          <a:r>
            <a:rPr lang="en-US" sz="1400" dirty="0" smtClean="0"/>
            <a:t>Understanding the policy</a:t>
          </a:r>
          <a:r>
            <a:rPr lang="en-US" sz="1400" baseline="0" dirty="0" smtClean="0"/>
            <a:t> environment.</a:t>
          </a:r>
          <a:r>
            <a:rPr lang="en-US" sz="1400" dirty="0" smtClean="0"/>
            <a:t> </a:t>
          </a:r>
          <a:endParaRPr lang="en-US" sz="1400" dirty="0"/>
        </a:p>
      </dgm:t>
    </dgm:pt>
    <dgm:pt modelId="{AF6BCD7E-1A21-F34E-999D-50CC54DD8020}" type="parTrans" cxnId="{57870F78-10B0-244A-9EB3-0C9D6AF16A7E}">
      <dgm:prSet/>
      <dgm:spPr/>
      <dgm:t>
        <a:bodyPr/>
        <a:lstStyle/>
        <a:p>
          <a:endParaRPr lang="en-US"/>
        </a:p>
      </dgm:t>
    </dgm:pt>
    <dgm:pt modelId="{309397AF-EA08-3142-824A-C72692267D89}" type="sibTrans" cxnId="{57870F78-10B0-244A-9EB3-0C9D6AF16A7E}">
      <dgm:prSet/>
      <dgm:spPr/>
      <dgm:t>
        <a:bodyPr/>
        <a:lstStyle/>
        <a:p>
          <a:endParaRPr lang="en-US"/>
        </a:p>
      </dgm:t>
    </dgm:pt>
    <dgm:pt modelId="{E4E880BC-25DC-6C45-A5C4-590257A8839F}">
      <dgm:prSet phldrT="[Text]" custT="1"/>
      <dgm:spPr/>
      <dgm:t>
        <a:bodyPr/>
        <a:lstStyle/>
        <a:p>
          <a:r>
            <a:rPr lang="en-US" sz="1400" b="1" dirty="0" smtClean="0"/>
            <a:t>Stage</a:t>
          </a:r>
          <a:r>
            <a:rPr lang="en-US" sz="1400" b="1" baseline="0" dirty="0" smtClean="0"/>
            <a:t> 3. </a:t>
          </a:r>
          <a:r>
            <a:rPr lang="en-US" sz="1400" baseline="0" dirty="0" smtClean="0"/>
            <a:t>Developing solutions.</a:t>
          </a:r>
          <a:endParaRPr lang="en-US" sz="1400" dirty="0"/>
        </a:p>
      </dgm:t>
    </dgm:pt>
    <dgm:pt modelId="{4706BAF9-CF35-0244-B86E-3DE751F23DCF}" type="parTrans" cxnId="{157AF975-E322-A742-8910-9D022F2C9791}">
      <dgm:prSet/>
      <dgm:spPr/>
      <dgm:t>
        <a:bodyPr/>
        <a:lstStyle/>
        <a:p>
          <a:endParaRPr lang="en-US"/>
        </a:p>
      </dgm:t>
    </dgm:pt>
    <dgm:pt modelId="{36780FF6-D021-CB48-8C30-DD984C8899CE}" type="sibTrans" cxnId="{157AF975-E322-A742-8910-9D022F2C9791}">
      <dgm:prSet/>
      <dgm:spPr/>
      <dgm:t>
        <a:bodyPr/>
        <a:lstStyle/>
        <a:p>
          <a:endParaRPr lang="en-US"/>
        </a:p>
      </dgm:t>
    </dgm:pt>
    <dgm:pt modelId="{3BCB854B-756A-2F48-BD41-E548F4156423}">
      <dgm:prSet phldrT="[Text]" custT="1"/>
      <dgm:spPr/>
      <dgm:t>
        <a:bodyPr/>
        <a:lstStyle/>
        <a:p>
          <a:r>
            <a:rPr lang="en-US" sz="1400" b="1" dirty="0" smtClean="0"/>
            <a:t>Stage</a:t>
          </a:r>
          <a:r>
            <a:rPr lang="en-US" sz="1400" b="1" baseline="0" dirty="0" smtClean="0"/>
            <a:t> 4. </a:t>
          </a:r>
          <a:r>
            <a:rPr lang="en-US" sz="1400" baseline="0" dirty="0" smtClean="0"/>
            <a:t>Building political support.</a:t>
          </a:r>
          <a:endParaRPr lang="en-US" sz="1400" dirty="0"/>
        </a:p>
      </dgm:t>
    </dgm:pt>
    <dgm:pt modelId="{FCF441A3-C66A-9E4E-9E85-C71B050DAA31}" type="parTrans" cxnId="{2B267E64-1961-4C4C-8DBE-7B072BF759F1}">
      <dgm:prSet/>
      <dgm:spPr/>
      <dgm:t>
        <a:bodyPr/>
        <a:lstStyle/>
        <a:p>
          <a:endParaRPr lang="en-US"/>
        </a:p>
      </dgm:t>
    </dgm:pt>
    <dgm:pt modelId="{1D238A1E-BFBE-7B48-800F-C5E17FBC7BCD}" type="sibTrans" cxnId="{2B267E64-1961-4C4C-8DBE-7B072BF759F1}">
      <dgm:prSet/>
      <dgm:spPr/>
      <dgm:t>
        <a:bodyPr/>
        <a:lstStyle/>
        <a:p>
          <a:endParaRPr lang="en-US"/>
        </a:p>
      </dgm:t>
    </dgm:pt>
    <dgm:pt modelId="{33EF27D5-405D-254C-B305-6D5ACA794D95}">
      <dgm:prSet phldrT="[Text]" custT="1"/>
      <dgm:spPr/>
      <dgm:t>
        <a:bodyPr/>
        <a:lstStyle/>
        <a:p>
          <a:r>
            <a:rPr lang="en-GB" sz="1400" b="1" dirty="0" smtClean="0"/>
            <a:t>Stage 5. </a:t>
          </a:r>
          <a:r>
            <a:rPr lang="en-GB" sz="1400" dirty="0" smtClean="0"/>
            <a:t>Bringing issues, solutions, and political will together for policy action. </a:t>
          </a:r>
          <a:endParaRPr lang="en-US" sz="1400" dirty="0"/>
        </a:p>
      </dgm:t>
    </dgm:pt>
    <dgm:pt modelId="{0EA7AE79-BB1A-AA43-8966-08560FB751B1}" type="parTrans" cxnId="{EA8B118A-F5D7-FC46-9719-C76399AB17C4}">
      <dgm:prSet/>
      <dgm:spPr/>
      <dgm:t>
        <a:bodyPr/>
        <a:lstStyle/>
        <a:p>
          <a:endParaRPr lang="en-US"/>
        </a:p>
      </dgm:t>
    </dgm:pt>
    <dgm:pt modelId="{10A402C4-4158-4C43-8635-9E90F08B64D6}" type="sibTrans" cxnId="{EA8B118A-F5D7-FC46-9719-C76399AB17C4}">
      <dgm:prSet/>
      <dgm:spPr/>
      <dgm:t>
        <a:bodyPr/>
        <a:lstStyle/>
        <a:p>
          <a:endParaRPr lang="en-US"/>
        </a:p>
      </dgm:t>
    </dgm:pt>
    <dgm:pt modelId="{2C2A388B-FD15-1442-9920-5C0BACF7CE25}">
      <dgm:prSet custT="1"/>
      <dgm:spPr/>
      <dgm:t>
        <a:bodyPr/>
        <a:lstStyle/>
        <a:p>
          <a:r>
            <a:rPr lang="en-US" sz="1400" b="1" dirty="0" smtClean="0"/>
            <a:t>Stage 6. </a:t>
          </a:r>
          <a:r>
            <a:rPr lang="en-US" sz="1400" dirty="0" smtClean="0"/>
            <a:t>Evaluating</a:t>
          </a:r>
          <a:r>
            <a:rPr lang="en-US" sz="1400" baseline="0" dirty="0" smtClean="0"/>
            <a:t> policy action.</a:t>
          </a:r>
          <a:endParaRPr lang="en-US" sz="1400" dirty="0"/>
        </a:p>
      </dgm:t>
    </dgm:pt>
    <dgm:pt modelId="{5ED2E492-CE4C-4848-80D1-24F9B358DA69}" type="parTrans" cxnId="{E1B3EB26-D544-CC43-A566-808F91311861}">
      <dgm:prSet/>
      <dgm:spPr/>
      <dgm:t>
        <a:bodyPr/>
        <a:lstStyle/>
        <a:p>
          <a:endParaRPr lang="en-US"/>
        </a:p>
      </dgm:t>
    </dgm:pt>
    <dgm:pt modelId="{954CFA3F-1B12-B64A-AD2F-291104817055}" type="sibTrans" cxnId="{E1B3EB26-D544-CC43-A566-808F91311861}">
      <dgm:prSet/>
      <dgm:spPr/>
      <dgm:t>
        <a:bodyPr/>
        <a:lstStyle/>
        <a:p>
          <a:endParaRPr lang="en-US"/>
        </a:p>
      </dgm:t>
    </dgm:pt>
    <dgm:pt modelId="{05545B6A-291C-BE4D-A6D1-E8D4E6B5467D}" type="pres">
      <dgm:prSet presAssocID="{E644136A-38B7-0B41-B98B-B723276A1A92}" presName="cycle" presStyleCnt="0">
        <dgm:presLayoutVars>
          <dgm:dir/>
          <dgm:resizeHandles val="exact"/>
        </dgm:presLayoutVars>
      </dgm:prSet>
      <dgm:spPr/>
    </dgm:pt>
    <dgm:pt modelId="{F56A3912-7163-FE48-A2F1-48CE2C33F913}" type="pres">
      <dgm:prSet presAssocID="{F88BC3A5-6B5E-884A-B030-D2CE3BA7AB7B}" presName="dummy" presStyleCnt="0"/>
      <dgm:spPr/>
    </dgm:pt>
    <dgm:pt modelId="{380429D3-9D48-6B44-80AE-DA53159A03BB}" type="pres">
      <dgm:prSet presAssocID="{F88BC3A5-6B5E-884A-B030-D2CE3BA7AB7B}" presName="node" presStyleLbl="revTx" presStyleIdx="0" presStyleCnt="6">
        <dgm:presLayoutVars>
          <dgm:bulletEnabled val="1"/>
        </dgm:presLayoutVars>
      </dgm:prSet>
      <dgm:spPr/>
    </dgm:pt>
    <dgm:pt modelId="{41FD7295-7B22-7745-A124-9E4407D2C33A}" type="pres">
      <dgm:prSet presAssocID="{C5A67FF0-B19E-0540-AC12-C929702C5187}" presName="sibTrans" presStyleLbl="node1" presStyleIdx="0" presStyleCnt="6"/>
      <dgm:spPr/>
    </dgm:pt>
    <dgm:pt modelId="{EF7AF7EC-7D9A-B846-98DF-4E67BEC6A213}" type="pres">
      <dgm:prSet presAssocID="{E3FD4C33-97DF-8242-8B10-04E0171DC6B1}" presName="dummy" presStyleCnt="0"/>
      <dgm:spPr/>
    </dgm:pt>
    <dgm:pt modelId="{E0CAB402-4506-B343-A191-615947CC9123}" type="pres">
      <dgm:prSet presAssocID="{E3FD4C33-97DF-8242-8B10-04E0171DC6B1}" presName="node" presStyleLbl="revTx" presStyleIdx="1" presStyleCnt="6" custScaleX="124256">
        <dgm:presLayoutVars>
          <dgm:bulletEnabled val="1"/>
        </dgm:presLayoutVars>
      </dgm:prSet>
      <dgm:spPr/>
    </dgm:pt>
    <dgm:pt modelId="{DD5B3592-438D-D841-8AE4-32AF34C64593}" type="pres">
      <dgm:prSet presAssocID="{309397AF-EA08-3142-824A-C72692267D89}" presName="sibTrans" presStyleLbl="node1" presStyleIdx="1" presStyleCnt="6"/>
      <dgm:spPr/>
    </dgm:pt>
    <dgm:pt modelId="{FAC1F7CF-B88E-1C4B-A472-B9C5F2351082}" type="pres">
      <dgm:prSet presAssocID="{E4E880BC-25DC-6C45-A5C4-590257A8839F}" presName="dummy" presStyleCnt="0"/>
      <dgm:spPr/>
    </dgm:pt>
    <dgm:pt modelId="{D0F83DC8-90A8-8E41-AE08-83FCE8E9E893}" type="pres">
      <dgm:prSet presAssocID="{E4E880BC-25DC-6C45-A5C4-590257A8839F}" presName="node" presStyleLbl="revTx" presStyleIdx="2" presStyleCnt="6">
        <dgm:presLayoutVars>
          <dgm:bulletEnabled val="1"/>
        </dgm:presLayoutVars>
      </dgm:prSet>
      <dgm:spPr/>
    </dgm:pt>
    <dgm:pt modelId="{FE905E7A-C912-6F4E-B30B-E4711175A8A3}" type="pres">
      <dgm:prSet presAssocID="{36780FF6-D021-CB48-8C30-DD984C8899CE}" presName="sibTrans" presStyleLbl="node1" presStyleIdx="2" presStyleCnt="6"/>
      <dgm:spPr/>
    </dgm:pt>
    <dgm:pt modelId="{46E1D5E5-211C-A342-96A2-B8068F0CC5AB}" type="pres">
      <dgm:prSet presAssocID="{3BCB854B-756A-2F48-BD41-E548F4156423}" presName="dummy" presStyleCnt="0"/>
      <dgm:spPr/>
    </dgm:pt>
    <dgm:pt modelId="{C37320FF-215A-C64E-8AE9-02A52B583ED7}" type="pres">
      <dgm:prSet presAssocID="{3BCB854B-756A-2F48-BD41-E548F4156423}" presName="node" presStyleLbl="revTx" presStyleIdx="3" presStyleCnt="6">
        <dgm:presLayoutVars>
          <dgm:bulletEnabled val="1"/>
        </dgm:presLayoutVars>
      </dgm:prSet>
      <dgm:spPr/>
    </dgm:pt>
    <dgm:pt modelId="{447AE0C0-03B9-6247-B029-E3444E1E4A35}" type="pres">
      <dgm:prSet presAssocID="{1D238A1E-BFBE-7B48-800F-C5E17FBC7BCD}" presName="sibTrans" presStyleLbl="node1" presStyleIdx="3" presStyleCnt="6"/>
      <dgm:spPr/>
    </dgm:pt>
    <dgm:pt modelId="{9843DCF9-20C2-4248-8250-964F82B383A2}" type="pres">
      <dgm:prSet presAssocID="{33EF27D5-405D-254C-B305-6D5ACA794D95}" presName="dummy" presStyleCnt="0"/>
      <dgm:spPr/>
    </dgm:pt>
    <dgm:pt modelId="{04002880-16FE-9345-8E11-6BC8AD15D116}" type="pres">
      <dgm:prSet presAssocID="{33EF27D5-405D-254C-B305-6D5ACA794D95}" presName="node" presStyleLbl="revTx" presStyleIdx="4" presStyleCnt="6" custScaleX="181010">
        <dgm:presLayoutVars>
          <dgm:bulletEnabled val="1"/>
        </dgm:presLayoutVars>
      </dgm:prSet>
      <dgm:spPr/>
      <dgm:t>
        <a:bodyPr/>
        <a:lstStyle/>
        <a:p>
          <a:endParaRPr lang="en-US"/>
        </a:p>
      </dgm:t>
    </dgm:pt>
    <dgm:pt modelId="{5DEA0309-7F7F-E64C-8F9C-C4D6616F969A}" type="pres">
      <dgm:prSet presAssocID="{10A402C4-4158-4C43-8635-9E90F08B64D6}" presName="sibTrans" presStyleLbl="node1" presStyleIdx="4" presStyleCnt="6"/>
      <dgm:spPr/>
    </dgm:pt>
    <dgm:pt modelId="{E16F8676-1758-B742-8B2E-58713C76F769}" type="pres">
      <dgm:prSet presAssocID="{2C2A388B-FD15-1442-9920-5C0BACF7CE25}" presName="dummy" presStyleCnt="0"/>
      <dgm:spPr/>
    </dgm:pt>
    <dgm:pt modelId="{A6100B27-ED5E-DF47-AC49-F231121B6B1B}" type="pres">
      <dgm:prSet presAssocID="{2C2A388B-FD15-1442-9920-5C0BACF7CE25}" presName="node" presStyleLbl="revTx" presStyleIdx="5" presStyleCnt="6">
        <dgm:presLayoutVars>
          <dgm:bulletEnabled val="1"/>
        </dgm:presLayoutVars>
      </dgm:prSet>
      <dgm:spPr/>
      <dgm:t>
        <a:bodyPr/>
        <a:lstStyle/>
        <a:p>
          <a:endParaRPr lang="en-US"/>
        </a:p>
      </dgm:t>
    </dgm:pt>
    <dgm:pt modelId="{46148C2B-3F62-7E44-87B3-460F278ECB31}" type="pres">
      <dgm:prSet presAssocID="{954CFA3F-1B12-B64A-AD2F-291104817055}" presName="sibTrans" presStyleLbl="node1" presStyleIdx="5" presStyleCnt="6"/>
      <dgm:spPr/>
    </dgm:pt>
  </dgm:ptLst>
  <dgm:cxnLst>
    <dgm:cxn modelId="{C45FA14D-EA2C-614F-97AE-145EED617027}" type="presOf" srcId="{309397AF-EA08-3142-824A-C72692267D89}" destId="{DD5B3592-438D-D841-8AE4-32AF34C64593}" srcOrd="0" destOrd="0" presId="urn:microsoft.com/office/officeart/2005/8/layout/cycle1"/>
    <dgm:cxn modelId="{E1B3EB26-D544-CC43-A566-808F91311861}" srcId="{E644136A-38B7-0B41-B98B-B723276A1A92}" destId="{2C2A388B-FD15-1442-9920-5C0BACF7CE25}" srcOrd="5" destOrd="0" parTransId="{5ED2E492-CE4C-4848-80D1-24F9B358DA69}" sibTransId="{954CFA3F-1B12-B64A-AD2F-291104817055}"/>
    <dgm:cxn modelId="{157AF975-E322-A742-8910-9D022F2C9791}" srcId="{E644136A-38B7-0B41-B98B-B723276A1A92}" destId="{E4E880BC-25DC-6C45-A5C4-590257A8839F}" srcOrd="2" destOrd="0" parTransId="{4706BAF9-CF35-0244-B86E-3DE751F23DCF}" sibTransId="{36780FF6-D021-CB48-8C30-DD984C8899CE}"/>
    <dgm:cxn modelId="{B330EA15-74BA-7C4C-82B0-52479D5F423D}" type="presOf" srcId="{2C2A388B-FD15-1442-9920-5C0BACF7CE25}" destId="{A6100B27-ED5E-DF47-AC49-F231121B6B1B}" srcOrd="0" destOrd="0" presId="urn:microsoft.com/office/officeart/2005/8/layout/cycle1"/>
    <dgm:cxn modelId="{06F2A136-8B03-5A44-8669-5F309DE436A8}" type="presOf" srcId="{F88BC3A5-6B5E-884A-B030-D2CE3BA7AB7B}" destId="{380429D3-9D48-6B44-80AE-DA53159A03BB}" srcOrd="0" destOrd="0" presId="urn:microsoft.com/office/officeart/2005/8/layout/cycle1"/>
    <dgm:cxn modelId="{A02A1707-E75C-6F47-A926-BDCA41F91C84}" type="presOf" srcId="{E4E880BC-25DC-6C45-A5C4-590257A8839F}" destId="{D0F83DC8-90A8-8E41-AE08-83FCE8E9E893}" srcOrd="0" destOrd="0" presId="urn:microsoft.com/office/officeart/2005/8/layout/cycle1"/>
    <dgm:cxn modelId="{651A1C37-B6C9-9E44-9DED-A09156F81F3C}" srcId="{E644136A-38B7-0B41-B98B-B723276A1A92}" destId="{F88BC3A5-6B5E-884A-B030-D2CE3BA7AB7B}" srcOrd="0" destOrd="0" parTransId="{58292399-DD4F-5B4D-9D47-2CC7BA7875BF}" sibTransId="{C5A67FF0-B19E-0540-AC12-C929702C5187}"/>
    <dgm:cxn modelId="{838E8E7E-40FC-F840-BF17-65D546016503}" type="presOf" srcId="{954CFA3F-1B12-B64A-AD2F-291104817055}" destId="{46148C2B-3F62-7E44-87B3-460F278ECB31}" srcOrd="0" destOrd="0" presId="urn:microsoft.com/office/officeart/2005/8/layout/cycle1"/>
    <dgm:cxn modelId="{0374E2D0-F52E-444C-B826-92065E12ABA7}" type="presOf" srcId="{C5A67FF0-B19E-0540-AC12-C929702C5187}" destId="{41FD7295-7B22-7745-A124-9E4407D2C33A}" srcOrd="0" destOrd="0" presId="urn:microsoft.com/office/officeart/2005/8/layout/cycle1"/>
    <dgm:cxn modelId="{EA8B118A-F5D7-FC46-9719-C76399AB17C4}" srcId="{E644136A-38B7-0B41-B98B-B723276A1A92}" destId="{33EF27D5-405D-254C-B305-6D5ACA794D95}" srcOrd="4" destOrd="0" parTransId="{0EA7AE79-BB1A-AA43-8966-08560FB751B1}" sibTransId="{10A402C4-4158-4C43-8635-9E90F08B64D6}"/>
    <dgm:cxn modelId="{E363EC32-FF52-6B4C-B803-51203B9A2263}" type="presOf" srcId="{33EF27D5-405D-254C-B305-6D5ACA794D95}" destId="{04002880-16FE-9345-8E11-6BC8AD15D116}" srcOrd="0" destOrd="0" presId="urn:microsoft.com/office/officeart/2005/8/layout/cycle1"/>
    <dgm:cxn modelId="{2B267E64-1961-4C4C-8DBE-7B072BF759F1}" srcId="{E644136A-38B7-0B41-B98B-B723276A1A92}" destId="{3BCB854B-756A-2F48-BD41-E548F4156423}" srcOrd="3" destOrd="0" parTransId="{FCF441A3-C66A-9E4E-9E85-C71B050DAA31}" sibTransId="{1D238A1E-BFBE-7B48-800F-C5E17FBC7BCD}"/>
    <dgm:cxn modelId="{57870F78-10B0-244A-9EB3-0C9D6AF16A7E}" srcId="{E644136A-38B7-0B41-B98B-B723276A1A92}" destId="{E3FD4C33-97DF-8242-8B10-04E0171DC6B1}" srcOrd="1" destOrd="0" parTransId="{AF6BCD7E-1A21-F34E-999D-50CC54DD8020}" sibTransId="{309397AF-EA08-3142-824A-C72692267D89}"/>
    <dgm:cxn modelId="{003CBB78-4504-FD45-AB71-BD4985091980}" type="presOf" srcId="{36780FF6-D021-CB48-8C30-DD984C8899CE}" destId="{FE905E7A-C912-6F4E-B30B-E4711175A8A3}" srcOrd="0" destOrd="0" presId="urn:microsoft.com/office/officeart/2005/8/layout/cycle1"/>
    <dgm:cxn modelId="{D3CD8CD8-D265-724C-A1B2-826284EDE142}" type="presOf" srcId="{3BCB854B-756A-2F48-BD41-E548F4156423}" destId="{C37320FF-215A-C64E-8AE9-02A52B583ED7}" srcOrd="0" destOrd="0" presId="urn:microsoft.com/office/officeart/2005/8/layout/cycle1"/>
    <dgm:cxn modelId="{9E3FE997-D5D8-9C4C-99CF-5596E0CC80C9}" type="presOf" srcId="{E3FD4C33-97DF-8242-8B10-04E0171DC6B1}" destId="{E0CAB402-4506-B343-A191-615947CC9123}" srcOrd="0" destOrd="0" presId="urn:microsoft.com/office/officeart/2005/8/layout/cycle1"/>
    <dgm:cxn modelId="{1D3D1E55-FE71-384D-BE74-479EEF3ACD49}" type="presOf" srcId="{E644136A-38B7-0B41-B98B-B723276A1A92}" destId="{05545B6A-291C-BE4D-A6D1-E8D4E6B5467D}" srcOrd="0" destOrd="0" presId="urn:microsoft.com/office/officeart/2005/8/layout/cycle1"/>
    <dgm:cxn modelId="{78D4B546-AD72-F649-ABFF-D6FCE8D7C7C9}" type="presOf" srcId="{10A402C4-4158-4C43-8635-9E90F08B64D6}" destId="{5DEA0309-7F7F-E64C-8F9C-C4D6616F969A}" srcOrd="0" destOrd="0" presId="urn:microsoft.com/office/officeart/2005/8/layout/cycle1"/>
    <dgm:cxn modelId="{4BA879C0-01D3-D140-B807-FE5193F1A262}" type="presOf" srcId="{1D238A1E-BFBE-7B48-800F-C5E17FBC7BCD}" destId="{447AE0C0-03B9-6247-B029-E3444E1E4A35}" srcOrd="0" destOrd="0" presId="urn:microsoft.com/office/officeart/2005/8/layout/cycle1"/>
    <dgm:cxn modelId="{C78EF055-9895-AD48-ACA9-1ABA0C159C89}" type="presParOf" srcId="{05545B6A-291C-BE4D-A6D1-E8D4E6B5467D}" destId="{F56A3912-7163-FE48-A2F1-48CE2C33F913}" srcOrd="0" destOrd="0" presId="urn:microsoft.com/office/officeart/2005/8/layout/cycle1"/>
    <dgm:cxn modelId="{255B8BFE-C09E-994E-ACE6-841916FA3DE5}" type="presParOf" srcId="{05545B6A-291C-BE4D-A6D1-E8D4E6B5467D}" destId="{380429D3-9D48-6B44-80AE-DA53159A03BB}" srcOrd="1" destOrd="0" presId="urn:microsoft.com/office/officeart/2005/8/layout/cycle1"/>
    <dgm:cxn modelId="{71926D69-683E-0A49-ACFF-604E268B4EF3}" type="presParOf" srcId="{05545B6A-291C-BE4D-A6D1-E8D4E6B5467D}" destId="{41FD7295-7B22-7745-A124-9E4407D2C33A}" srcOrd="2" destOrd="0" presId="urn:microsoft.com/office/officeart/2005/8/layout/cycle1"/>
    <dgm:cxn modelId="{67BF0971-097B-EE4D-9239-CBC11A7ADF31}" type="presParOf" srcId="{05545B6A-291C-BE4D-A6D1-E8D4E6B5467D}" destId="{EF7AF7EC-7D9A-B846-98DF-4E67BEC6A213}" srcOrd="3" destOrd="0" presId="urn:microsoft.com/office/officeart/2005/8/layout/cycle1"/>
    <dgm:cxn modelId="{C552895D-6761-3844-B7B4-CF4497719462}" type="presParOf" srcId="{05545B6A-291C-BE4D-A6D1-E8D4E6B5467D}" destId="{E0CAB402-4506-B343-A191-615947CC9123}" srcOrd="4" destOrd="0" presId="urn:microsoft.com/office/officeart/2005/8/layout/cycle1"/>
    <dgm:cxn modelId="{90E8C8F2-195E-B546-B4D3-4A350E7B873F}" type="presParOf" srcId="{05545B6A-291C-BE4D-A6D1-E8D4E6B5467D}" destId="{DD5B3592-438D-D841-8AE4-32AF34C64593}" srcOrd="5" destOrd="0" presId="urn:microsoft.com/office/officeart/2005/8/layout/cycle1"/>
    <dgm:cxn modelId="{50EA27F9-86C4-E042-AD9F-71FA042742B5}" type="presParOf" srcId="{05545B6A-291C-BE4D-A6D1-E8D4E6B5467D}" destId="{FAC1F7CF-B88E-1C4B-A472-B9C5F2351082}" srcOrd="6" destOrd="0" presId="urn:microsoft.com/office/officeart/2005/8/layout/cycle1"/>
    <dgm:cxn modelId="{02392814-A5F2-2B4A-B7B5-59590C93951C}" type="presParOf" srcId="{05545B6A-291C-BE4D-A6D1-E8D4E6B5467D}" destId="{D0F83DC8-90A8-8E41-AE08-83FCE8E9E893}" srcOrd="7" destOrd="0" presId="urn:microsoft.com/office/officeart/2005/8/layout/cycle1"/>
    <dgm:cxn modelId="{28F87F6F-C330-D04B-9E15-2CC625EB319B}" type="presParOf" srcId="{05545B6A-291C-BE4D-A6D1-E8D4E6B5467D}" destId="{FE905E7A-C912-6F4E-B30B-E4711175A8A3}" srcOrd="8" destOrd="0" presId="urn:microsoft.com/office/officeart/2005/8/layout/cycle1"/>
    <dgm:cxn modelId="{C2034C44-4E83-5040-A836-51197B2D7FCB}" type="presParOf" srcId="{05545B6A-291C-BE4D-A6D1-E8D4E6B5467D}" destId="{46E1D5E5-211C-A342-96A2-B8068F0CC5AB}" srcOrd="9" destOrd="0" presId="urn:microsoft.com/office/officeart/2005/8/layout/cycle1"/>
    <dgm:cxn modelId="{894374A5-C021-0A44-94B0-01DAE4430EC2}" type="presParOf" srcId="{05545B6A-291C-BE4D-A6D1-E8D4E6B5467D}" destId="{C37320FF-215A-C64E-8AE9-02A52B583ED7}" srcOrd="10" destOrd="0" presId="urn:microsoft.com/office/officeart/2005/8/layout/cycle1"/>
    <dgm:cxn modelId="{3FF8E066-D49D-B041-9DE0-0D090233309C}" type="presParOf" srcId="{05545B6A-291C-BE4D-A6D1-E8D4E6B5467D}" destId="{447AE0C0-03B9-6247-B029-E3444E1E4A35}" srcOrd="11" destOrd="0" presId="urn:microsoft.com/office/officeart/2005/8/layout/cycle1"/>
    <dgm:cxn modelId="{3D29609A-396A-224F-BD3F-7BA3BDEC7AB1}" type="presParOf" srcId="{05545B6A-291C-BE4D-A6D1-E8D4E6B5467D}" destId="{9843DCF9-20C2-4248-8250-964F82B383A2}" srcOrd="12" destOrd="0" presId="urn:microsoft.com/office/officeart/2005/8/layout/cycle1"/>
    <dgm:cxn modelId="{CE7B4987-97A3-E14B-9D1C-D3C8C82433AA}" type="presParOf" srcId="{05545B6A-291C-BE4D-A6D1-E8D4E6B5467D}" destId="{04002880-16FE-9345-8E11-6BC8AD15D116}" srcOrd="13" destOrd="0" presId="urn:microsoft.com/office/officeart/2005/8/layout/cycle1"/>
    <dgm:cxn modelId="{738E4054-ED44-D74C-AF06-6180548F1197}" type="presParOf" srcId="{05545B6A-291C-BE4D-A6D1-E8D4E6B5467D}" destId="{5DEA0309-7F7F-E64C-8F9C-C4D6616F969A}" srcOrd="14" destOrd="0" presId="urn:microsoft.com/office/officeart/2005/8/layout/cycle1"/>
    <dgm:cxn modelId="{CA38C236-10E5-C54F-BD27-6B7F9F97818A}" type="presParOf" srcId="{05545B6A-291C-BE4D-A6D1-E8D4E6B5467D}" destId="{E16F8676-1758-B742-8B2E-58713C76F769}" srcOrd="15" destOrd="0" presId="urn:microsoft.com/office/officeart/2005/8/layout/cycle1"/>
    <dgm:cxn modelId="{BBAE8555-1032-7743-B71C-1DC2589B99CA}" type="presParOf" srcId="{05545B6A-291C-BE4D-A6D1-E8D4E6B5467D}" destId="{A6100B27-ED5E-DF47-AC49-F231121B6B1B}" srcOrd="16" destOrd="0" presId="urn:microsoft.com/office/officeart/2005/8/layout/cycle1"/>
    <dgm:cxn modelId="{7ADFAF38-EFDD-284F-871A-E2E3B7E17BF5}" type="presParOf" srcId="{05545B6A-291C-BE4D-A6D1-E8D4E6B5467D}" destId="{46148C2B-3F62-7E44-87B3-460F278ECB31}"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429D3-9D48-6B44-80AE-DA53159A03BB}">
      <dsp:nvSpPr>
        <dsp:cNvPr id="0" name=""/>
        <dsp:cNvSpPr/>
      </dsp:nvSpPr>
      <dsp:spPr>
        <a:xfrm>
          <a:off x="4879874" y="12593"/>
          <a:ext cx="1008608" cy="10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Stage 1.</a:t>
          </a:r>
          <a:r>
            <a:rPr lang="en-US" sz="1400" kern="1200" dirty="0" smtClean="0"/>
            <a:t> Identifying</a:t>
          </a:r>
          <a:r>
            <a:rPr lang="en-US" sz="1400" kern="1200" baseline="0" dirty="0" smtClean="0"/>
            <a:t> issues for policy action.</a:t>
          </a:r>
          <a:endParaRPr lang="en-US" sz="1400" kern="1200" dirty="0"/>
        </a:p>
      </dsp:txBody>
      <dsp:txXfrm>
        <a:off x="4879874" y="12593"/>
        <a:ext cx="1008608" cy="1008608"/>
      </dsp:txXfrm>
    </dsp:sp>
    <dsp:sp modelId="{41FD7295-7B22-7745-A124-9E4407D2C33A}">
      <dsp:nvSpPr>
        <dsp:cNvPr id="0" name=""/>
        <dsp:cNvSpPr/>
      </dsp:nvSpPr>
      <dsp:spPr>
        <a:xfrm>
          <a:off x="1792293" y="2045"/>
          <a:ext cx="4931224" cy="4931224"/>
        </a:xfrm>
        <a:prstGeom prst="circularArrow">
          <a:avLst>
            <a:gd name="adj1" fmla="val 3988"/>
            <a:gd name="adj2" fmla="val 250191"/>
            <a:gd name="adj3" fmla="val 20573580"/>
            <a:gd name="adj4" fmla="val 18982556"/>
            <a:gd name="adj5" fmla="val 465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CAB402-4506-B343-A191-615947CC9123}">
      <dsp:nvSpPr>
        <dsp:cNvPr id="0" name=""/>
        <dsp:cNvSpPr/>
      </dsp:nvSpPr>
      <dsp:spPr>
        <a:xfrm>
          <a:off x="5883822" y="1963353"/>
          <a:ext cx="1253256" cy="10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Stage 2. </a:t>
          </a:r>
          <a:r>
            <a:rPr lang="en-US" sz="1400" kern="1200" dirty="0" smtClean="0"/>
            <a:t>Understanding the policy</a:t>
          </a:r>
          <a:r>
            <a:rPr lang="en-US" sz="1400" kern="1200" baseline="0" dirty="0" smtClean="0"/>
            <a:t> environment.</a:t>
          </a:r>
          <a:r>
            <a:rPr lang="en-US" sz="1400" kern="1200" dirty="0" smtClean="0"/>
            <a:t> </a:t>
          </a:r>
          <a:endParaRPr lang="en-US" sz="1400" kern="1200" dirty="0"/>
        </a:p>
      </dsp:txBody>
      <dsp:txXfrm>
        <a:off x="5883822" y="1963353"/>
        <a:ext cx="1253256" cy="1008608"/>
      </dsp:txXfrm>
    </dsp:sp>
    <dsp:sp modelId="{DD5B3592-438D-D841-8AE4-32AF34C64593}">
      <dsp:nvSpPr>
        <dsp:cNvPr id="0" name=""/>
        <dsp:cNvSpPr/>
      </dsp:nvSpPr>
      <dsp:spPr>
        <a:xfrm>
          <a:off x="1792293" y="2045"/>
          <a:ext cx="4931224" cy="4931224"/>
        </a:xfrm>
        <a:prstGeom prst="circularArrow">
          <a:avLst>
            <a:gd name="adj1" fmla="val 3988"/>
            <a:gd name="adj2" fmla="val 250191"/>
            <a:gd name="adj3" fmla="val 2367253"/>
            <a:gd name="adj4" fmla="val 776229"/>
            <a:gd name="adj5" fmla="val 465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F83DC8-90A8-8E41-AE08-83FCE8E9E893}">
      <dsp:nvSpPr>
        <dsp:cNvPr id="0" name=""/>
        <dsp:cNvSpPr/>
      </dsp:nvSpPr>
      <dsp:spPr>
        <a:xfrm>
          <a:off x="4879874" y="3914114"/>
          <a:ext cx="1008608" cy="10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Stage</a:t>
          </a:r>
          <a:r>
            <a:rPr lang="en-US" sz="1400" b="1" kern="1200" baseline="0" dirty="0" smtClean="0"/>
            <a:t> 3. </a:t>
          </a:r>
          <a:r>
            <a:rPr lang="en-US" sz="1400" kern="1200" baseline="0" dirty="0" smtClean="0"/>
            <a:t>Developing solutions.</a:t>
          </a:r>
          <a:endParaRPr lang="en-US" sz="1400" kern="1200" dirty="0"/>
        </a:p>
      </dsp:txBody>
      <dsp:txXfrm>
        <a:off x="4879874" y="3914114"/>
        <a:ext cx="1008608" cy="1008608"/>
      </dsp:txXfrm>
    </dsp:sp>
    <dsp:sp modelId="{FE905E7A-C912-6F4E-B30B-E4711175A8A3}">
      <dsp:nvSpPr>
        <dsp:cNvPr id="0" name=""/>
        <dsp:cNvSpPr/>
      </dsp:nvSpPr>
      <dsp:spPr>
        <a:xfrm>
          <a:off x="1792293" y="2045"/>
          <a:ext cx="4931224" cy="4931224"/>
        </a:xfrm>
        <a:prstGeom prst="circularArrow">
          <a:avLst>
            <a:gd name="adj1" fmla="val 3988"/>
            <a:gd name="adj2" fmla="val 250191"/>
            <a:gd name="adj3" fmla="val 6111528"/>
            <a:gd name="adj4" fmla="val 4438281"/>
            <a:gd name="adj5" fmla="val 465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7320FF-215A-C64E-8AE9-02A52B583ED7}">
      <dsp:nvSpPr>
        <dsp:cNvPr id="0" name=""/>
        <dsp:cNvSpPr/>
      </dsp:nvSpPr>
      <dsp:spPr>
        <a:xfrm>
          <a:off x="2627330" y="3914114"/>
          <a:ext cx="1008608" cy="10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Stage</a:t>
          </a:r>
          <a:r>
            <a:rPr lang="en-US" sz="1400" b="1" kern="1200" baseline="0" dirty="0" smtClean="0"/>
            <a:t> 4. </a:t>
          </a:r>
          <a:r>
            <a:rPr lang="en-US" sz="1400" kern="1200" baseline="0" dirty="0" smtClean="0"/>
            <a:t>Building political support.</a:t>
          </a:r>
          <a:endParaRPr lang="en-US" sz="1400" kern="1200" dirty="0"/>
        </a:p>
      </dsp:txBody>
      <dsp:txXfrm>
        <a:off x="2627330" y="3914114"/>
        <a:ext cx="1008608" cy="1008608"/>
      </dsp:txXfrm>
    </dsp:sp>
    <dsp:sp modelId="{447AE0C0-03B9-6247-B029-E3444E1E4A35}">
      <dsp:nvSpPr>
        <dsp:cNvPr id="0" name=""/>
        <dsp:cNvSpPr/>
      </dsp:nvSpPr>
      <dsp:spPr>
        <a:xfrm>
          <a:off x="1792293" y="2045"/>
          <a:ext cx="4931224" cy="4931224"/>
        </a:xfrm>
        <a:prstGeom prst="circularArrow">
          <a:avLst>
            <a:gd name="adj1" fmla="val 3988"/>
            <a:gd name="adj2" fmla="val 250191"/>
            <a:gd name="adj3" fmla="val 9773580"/>
            <a:gd name="adj4" fmla="val 8182556"/>
            <a:gd name="adj5" fmla="val 465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002880-16FE-9345-8E11-6BC8AD15D116}">
      <dsp:nvSpPr>
        <dsp:cNvPr id="0" name=""/>
        <dsp:cNvSpPr/>
      </dsp:nvSpPr>
      <dsp:spPr>
        <a:xfrm>
          <a:off x="1092521" y="1963353"/>
          <a:ext cx="1825681" cy="10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Stage 5. </a:t>
          </a:r>
          <a:r>
            <a:rPr lang="en-GB" sz="1400" kern="1200" dirty="0" smtClean="0"/>
            <a:t>Bringing issues, solutions, and political will together for policy action. </a:t>
          </a:r>
          <a:endParaRPr lang="en-US" sz="1400" kern="1200" dirty="0"/>
        </a:p>
      </dsp:txBody>
      <dsp:txXfrm>
        <a:off x="1092521" y="1963353"/>
        <a:ext cx="1825681" cy="1008608"/>
      </dsp:txXfrm>
    </dsp:sp>
    <dsp:sp modelId="{5DEA0309-7F7F-E64C-8F9C-C4D6616F969A}">
      <dsp:nvSpPr>
        <dsp:cNvPr id="0" name=""/>
        <dsp:cNvSpPr/>
      </dsp:nvSpPr>
      <dsp:spPr>
        <a:xfrm>
          <a:off x="1792293" y="2045"/>
          <a:ext cx="4931224" cy="4931224"/>
        </a:xfrm>
        <a:prstGeom prst="circularArrow">
          <a:avLst>
            <a:gd name="adj1" fmla="val 3988"/>
            <a:gd name="adj2" fmla="val 250191"/>
            <a:gd name="adj3" fmla="val 13167253"/>
            <a:gd name="adj4" fmla="val 11576229"/>
            <a:gd name="adj5" fmla="val 465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100B27-ED5E-DF47-AC49-F231121B6B1B}">
      <dsp:nvSpPr>
        <dsp:cNvPr id="0" name=""/>
        <dsp:cNvSpPr/>
      </dsp:nvSpPr>
      <dsp:spPr>
        <a:xfrm>
          <a:off x="2627330" y="12593"/>
          <a:ext cx="1008608" cy="10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Stage 6. </a:t>
          </a:r>
          <a:r>
            <a:rPr lang="en-US" sz="1400" kern="1200" dirty="0" smtClean="0"/>
            <a:t>Evaluating</a:t>
          </a:r>
          <a:r>
            <a:rPr lang="en-US" sz="1400" kern="1200" baseline="0" dirty="0" smtClean="0"/>
            <a:t> policy action.</a:t>
          </a:r>
          <a:endParaRPr lang="en-US" sz="1400" kern="1200" dirty="0"/>
        </a:p>
      </dsp:txBody>
      <dsp:txXfrm>
        <a:off x="2627330" y="12593"/>
        <a:ext cx="1008608" cy="1008608"/>
      </dsp:txXfrm>
    </dsp:sp>
    <dsp:sp modelId="{46148C2B-3F62-7E44-87B3-460F278ECB31}">
      <dsp:nvSpPr>
        <dsp:cNvPr id="0" name=""/>
        <dsp:cNvSpPr/>
      </dsp:nvSpPr>
      <dsp:spPr>
        <a:xfrm>
          <a:off x="1792293" y="2045"/>
          <a:ext cx="4931224" cy="4931224"/>
        </a:xfrm>
        <a:prstGeom prst="circularArrow">
          <a:avLst>
            <a:gd name="adj1" fmla="val 3988"/>
            <a:gd name="adj2" fmla="val 250191"/>
            <a:gd name="adj3" fmla="val 16911528"/>
            <a:gd name="adj4" fmla="val 15238281"/>
            <a:gd name="adj5" fmla="val 465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C24-E266-734E-93CD-D158CC1F1069}" type="datetimeFigureOut">
              <a:rPr lang="en-US" smtClean="0"/>
              <a:t>2/15/18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9FC93-D02B-B448-BE2F-34B91E1C23B3}" type="slidenum">
              <a:rPr lang="en-US" smtClean="0"/>
              <a:t>‹#›</a:t>
            </a:fld>
            <a:endParaRPr lang="en-US"/>
          </a:p>
        </p:txBody>
      </p:sp>
    </p:spTree>
    <p:extLst>
      <p:ext uri="{BB962C8B-B14F-4D97-AF65-F5344CB8AC3E}">
        <p14:creationId xmlns:p14="http://schemas.microsoft.com/office/powerpoint/2010/main" val="10083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source: http://</a:t>
            </a:r>
            <a:r>
              <a:rPr lang="en-US" dirty="0" err="1" smtClean="0"/>
              <a:t>www.themreport.com</a:t>
            </a:r>
            <a:r>
              <a:rPr lang="en-US" dirty="0" smtClean="0"/>
              <a:t>/</a:t>
            </a:r>
            <a:r>
              <a:rPr lang="en-US" dirty="0" err="1" smtClean="0"/>
              <a:t>wp</a:t>
            </a:r>
            <a:r>
              <a:rPr lang="en-US" dirty="0" smtClean="0"/>
              <a:t>-content/uploads/2018/01/iStock-846997320-300x181.jpg</a:t>
            </a: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2</a:t>
            </a:fld>
            <a:endParaRPr lang="en-US"/>
          </a:p>
        </p:txBody>
      </p:sp>
    </p:spTree>
    <p:extLst>
      <p:ext uri="{BB962C8B-B14F-4D97-AF65-F5344CB8AC3E}">
        <p14:creationId xmlns:p14="http://schemas.microsoft.com/office/powerpoint/2010/main" val="117917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3</a:t>
            </a:fld>
            <a:endParaRPr lang="en-US"/>
          </a:p>
        </p:txBody>
      </p:sp>
    </p:spTree>
    <p:extLst>
      <p:ext uri="{BB962C8B-B14F-4D97-AF65-F5344CB8AC3E}">
        <p14:creationId xmlns:p14="http://schemas.microsoft.com/office/powerpoint/2010/main" val="140263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Reference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Adapted from: Sharma, </a:t>
            </a:r>
            <a:r>
              <a:rPr lang="en-GB" sz="1200" kern="1200" dirty="0" err="1" smtClean="0">
                <a:solidFill>
                  <a:schemeClr val="tx1"/>
                </a:solidFill>
                <a:effectLst/>
                <a:latin typeface="+mn-lt"/>
                <a:ea typeface="+mn-ea"/>
                <a:cs typeface="+mn-cs"/>
              </a:rPr>
              <a:t>Ritu</a:t>
            </a:r>
            <a:r>
              <a:rPr lang="en-GB" sz="1200" kern="1200" dirty="0" smtClean="0">
                <a:solidFill>
                  <a:schemeClr val="tx1"/>
                </a:solidFill>
                <a:effectLst/>
                <a:latin typeface="+mn-lt"/>
                <a:ea typeface="+mn-ea"/>
                <a:cs typeface="+mn-cs"/>
              </a:rPr>
              <a:t> R. </a:t>
            </a:r>
            <a:r>
              <a:rPr lang="en-GB" sz="1200" i="1" kern="1200" dirty="0" smtClean="0">
                <a:solidFill>
                  <a:schemeClr val="tx1"/>
                </a:solidFill>
                <a:effectLst/>
                <a:latin typeface="+mn-lt"/>
                <a:ea typeface="+mn-ea"/>
                <a:cs typeface="+mn-cs"/>
              </a:rPr>
              <a:t>An Introduction to Advocacy: Training Guide. </a:t>
            </a:r>
            <a:r>
              <a:rPr lang="en-GB" sz="1200" kern="1200" dirty="0" smtClean="0">
                <a:solidFill>
                  <a:schemeClr val="tx1"/>
                </a:solidFill>
                <a:effectLst/>
                <a:latin typeface="+mn-lt"/>
                <a:ea typeface="+mn-ea"/>
                <a:cs typeface="+mn-cs"/>
              </a:rPr>
              <a:t>Washington, DC, USA: Support for </a:t>
            </a:r>
            <a:r>
              <a:rPr lang="en-GB" sz="1200" kern="1200" dirty="0" err="1" smtClean="0">
                <a:solidFill>
                  <a:schemeClr val="tx1"/>
                </a:solidFill>
                <a:effectLst/>
                <a:latin typeface="+mn-lt"/>
                <a:ea typeface="+mn-ea"/>
                <a:cs typeface="+mn-cs"/>
              </a:rPr>
              <a:t>Analaysis</a:t>
            </a:r>
            <a:r>
              <a:rPr lang="en-GB" sz="1200" kern="1200" dirty="0" smtClean="0">
                <a:solidFill>
                  <a:schemeClr val="tx1"/>
                </a:solidFill>
                <a:effectLst/>
                <a:latin typeface="+mn-lt"/>
                <a:ea typeface="+mn-ea"/>
                <a:cs typeface="+mn-cs"/>
              </a:rPr>
              <a:t> and Research in Africa (SARA), Health and Human Analysis for Africa (HHRAA).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5</a:t>
            </a:fld>
            <a:endParaRPr lang="en-US"/>
          </a:p>
        </p:txBody>
      </p:sp>
    </p:spTree>
    <p:extLst>
      <p:ext uri="{BB962C8B-B14F-4D97-AF65-F5344CB8AC3E}">
        <p14:creationId xmlns:p14="http://schemas.microsoft.com/office/powerpoint/2010/main" val="25629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Reference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Adapted from: Sharma, </a:t>
            </a:r>
            <a:r>
              <a:rPr lang="en-GB" sz="1200" kern="1200" dirty="0" err="1" smtClean="0">
                <a:solidFill>
                  <a:schemeClr val="tx1"/>
                </a:solidFill>
                <a:effectLst/>
                <a:latin typeface="+mn-lt"/>
                <a:ea typeface="+mn-ea"/>
                <a:cs typeface="+mn-cs"/>
              </a:rPr>
              <a:t>Ritu</a:t>
            </a:r>
            <a:r>
              <a:rPr lang="en-GB" sz="1200" kern="1200" dirty="0" smtClean="0">
                <a:solidFill>
                  <a:schemeClr val="tx1"/>
                </a:solidFill>
                <a:effectLst/>
                <a:latin typeface="+mn-lt"/>
                <a:ea typeface="+mn-ea"/>
                <a:cs typeface="+mn-cs"/>
              </a:rPr>
              <a:t> R. </a:t>
            </a:r>
            <a:r>
              <a:rPr lang="en-GB" sz="1200" i="1" kern="1200" dirty="0" smtClean="0">
                <a:solidFill>
                  <a:schemeClr val="tx1"/>
                </a:solidFill>
                <a:effectLst/>
                <a:latin typeface="+mn-lt"/>
                <a:ea typeface="+mn-ea"/>
                <a:cs typeface="+mn-cs"/>
              </a:rPr>
              <a:t>An Introduction to Advocacy: Training Guide. </a:t>
            </a:r>
            <a:r>
              <a:rPr lang="en-GB" sz="1200" kern="1200" dirty="0" smtClean="0">
                <a:solidFill>
                  <a:schemeClr val="tx1"/>
                </a:solidFill>
                <a:effectLst/>
                <a:latin typeface="+mn-lt"/>
                <a:ea typeface="+mn-ea"/>
                <a:cs typeface="+mn-cs"/>
              </a:rPr>
              <a:t>Washington, DC, USA: Support for </a:t>
            </a:r>
            <a:r>
              <a:rPr lang="en-GB" sz="1200" kern="1200" dirty="0" err="1" smtClean="0">
                <a:solidFill>
                  <a:schemeClr val="tx1"/>
                </a:solidFill>
                <a:effectLst/>
                <a:latin typeface="+mn-lt"/>
                <a:ea typeface="+mn-ea"/>
                <a:cs typeface="+mn-cs"/>
              </a:rPr>
              <a:t>Analaysis</a:t>
            </a:r>
            <a:r>
              <a:rPr lang="en-GB" sz="1200" kern="1200" dirty="0" smtClean="0">
                <a:solidFill>
                  <a:schemeClr val="tx1"/>
                </a:solidFill>
                <a:effectLst/>
                <a:latin typeface="+mn-lt"/>
                <a:ea typeface="+mn-ea"/>
                <a:cs typeface="+mn-cs"/>
              </a:rPr>
              <a:t> and Research in Africa (SARA), Health and Human Analysis for Africa (HHRAA).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6</a:t>
            </a:fld>
            <a:endParaRPr lang="en-US"/>
          </a:p>
        </p:txBody>
      </p:sp>
    </p:spTree>
    <p:extLst>
      <p:ext uri="{BB962C8B-B14F-4D97-AF65-F5344CB8AC3E}">
        <p14:creationId xmlns:p14="http://schemas.microsoft.com/office/powerpoint/2010/main" val="31122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Reference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Adapted from: Sharma, </a:t>
            </a:r>
            <a:r>
              <a:rPr lang="en-GB" sz="1200" kern="1200" dirty="0" err="1" smtClean="0">
                <a:solidFill>
                  <a:schemeClr val="tx1"/>
                </a:solidFill>
                <a:effectLst/>
                <a:latin typeface="+mn-lt"/>
                <a:ea typeface="+mn-ea"/>
                <a:cs typeface="+mn-cs"/>
              </a:rPr>
              <a:t>Ritu</a:t>
            </a:r>
            <a:r>
              <a:rPr lang="en-GB" sz="1200" kern="1200" dirty="0" smtClean="0">
                <a:solidFill>
                  <a:schemeClr val="tx1"/>
                </a:solidFill>
                <a:effectLst/>
                <a:latin typeface="+mn-lt"/>
                <a:ea typeface="+mn-ea"/>
                <a:cs typeface="+mn-cs"/>
              </a:rPr>
              <a:t> R. </a:t>
            </a:r>
            <a:r>
              <a:rPr lang="en-GB" sz="1200" i="1" kern="1200" dirty="0" smtClean="0">
                <a:solidFill>
                  <a:schemeClr val="tx1"/>
                </a:solidFill>
                <a:effectLst/>
                <a:latin typeface="+mn-lt"/>
                <a:ea typeface="+mn-ea"/>
                <a:cs typeface="+mn-cs"/>
              </a:rPr>
              <a:t>An Introduction to Advocacy: Training Guide. </a:t>
            </a:r>
            <a:r>
              <a:rPr lang="en-GB" sz="1200" kern="1200" dirty="0" smtClean="0">
                <a:solidFill>
                  <a:schemeClr val="tx1"/>
                </a:solidFill>
                <a:effectLst/>
                <a:latin typeface="+mn-lt"/>
                <a:ea typeface="+mn-ea"/>
                <a:cs typeface="+mn-cs"/>
              </a:rPr>
              <a:t>Washington, DC, USA: Support for </a:t>
            </a:r>
            <a:r>
              <a:rPr lang="en-GB" sz="1200" kern="1200" dirty="0" err="1" smtClean="0">
                <a:solidFill>
                  <a:schemeClr val="tx1"/>
                </a:solidFill>
                <a:effectLst/>
                <a:latin typeface="+mn-lt"/>
                <a:ea typeface="+mn-ea"/>
                <a:cs typeface="+mn-cs"/>
              </a:rPr>
              <a:t>Analaysis</a:t>
            </a:r>
            <a:r>
              <a:rPr lang="en-GB" sz="1200" kern="1200" dirty="0" smtClean="0">
                <a:solidFill>
                  <a:schemeClr val="tx1"/>
                </a:solidFill>
                <a:effectLst/>
                <a:latin typeface="+mn-lt"/>
                <a:ea typeface="+mn-ea"/>
                <a:cs typeface="+mn-cs"/>
              </a:rPr>
              <a:t> and Research in Africa (SARA), Health and Human Analysis for Africa (HHRAA).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7</a:t>
            </a:fld>
            <a:endParaRPr lang="en-US"/>
          </a:p>
        </p:txBody>
      </p:sp>
    </p:spTree>
    <p:extLst>
      <p:ext uri="{BB962C8B-B14F-4D97-AF65-F5344CB8AC3E}">
        <p14:creationId xmlns:p14="http://schemas.microsoft.com/office/powerpoint/2010/main" val="209505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Reference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Adapted from: Sharma, </a:t>
            </a:r>
            <a:r>
              <a:rPr lang="en-GB" sz="1200" kern="1200" dirty="0" err="1" smtClean="0">
                <a:solidFill>
                  <a:schemeClr val="tx1"/>
                </a:solidFill>
                <a:effectLst/>
                <a:latin typeface="+mn-lt"/>
                <a:ea typeface="+mn-ea"/>
                <a:cs typeface="+mn-cs"/>
              </a:rPr>
              <a:t>Ritu</a:t>
            </a:r>
            <a:r>
              <a:rPr lang="en-GB" sz="1200" kern="1200" dirty="0" smtClean="0">
                <a:solidFill>
                  <a:schemeClr val="tx1"/>
                </a:solidFill>
                <a:effectLst/>
                <a:latin typeface="+mn-lt"/>
                <a:ea typeface="+mn-ea"/>
                <a:cs typeface="+mn-cs"/>
              </a:rPr>
              <a:t> R. </a:t>
            </a:r>
            <a:r>
              <a:rPr lang="en-GB" sz="1200" i="1" kern="1200" dirty="0" smtClean="0">
                <a:solidFill>
                  <a:schemeClr val="tx1"/>
                </a:solidFill>
                <a:effectLst/>
                <a:latin typeface="+mn-lt"/>
                <a:ea typeface="+mn-ea"/>
                <a:cs typeface="+mn-cs"/>
              </a:rPr>
              <a:t>An Introduction to Advocacy: Training Guide. </a:t>
            </a:r>
            <a:r>
              <a:rPr lang="en-GB" sz="1200" kern="1200" dirty="0" smtClean="0">
                <a:solidFill>
                  <a:schemeClr val="tx1"/>
                </a:solidFill>
                <a:effectLst/>
                <a:latin typeface="+mn-lt"/>
                <a:ea typeface="+mn-ea"/>
                <a:cs typeface="+mn-cs"/>
              </a:rPr>
              <a:t>Washington, DC, USA: Support for </a:t>
            </a:r>
            <a:r>
              <a:rPr lang="en-GB" sz="1200" kern="1200" dirty="0" err="1" smtClean="0">
                <a:solidFill>
                  <a:schemeClr val="tx1"/>
                </a:solidFill>
                <a:effectLst/>
                <a:latin typeface="+mn-lt"/>
                <a:ea typeface="+mn-ea"/>
                <a:cs typeface="+mn-cs"/>
              </a:rPr>
              <a:t>Analaysis</a:t>
            </a:r>
            <a:r>
              <a:rPr lang="en-GB" sz="1200" kern="1200" dirty="0" smtClean="0">
                <a:solidFill>
                  <a:schemeClr val="tx1"/>
                </a:solidFill>
                <a:effectLst/>
                <a:latin typeface="+mn-lt"/>
                <a:ea typeface="+mn-ea"/>
                <a:cs typeface="+mn-cs"/>
              </a:rPr>
              <a:t> and Research in Africa (SARA), Health and Human Analysis for Africa (HHRAA).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8</a:t>
            </a:fld>
            <a:endParaRPr lang="en-US"/>
          </a:p>
        </p:txBody>
      </p:sp>
    </p:spTree>
    <p:extLst>
      <p:ext uri="{BB962C8B-B14F-4D97-AF65-F5344CB8AC3E}">
        <p14:creationId xmlns:p14="http://schemas.microsoft.com/office/powerpoint/2010/main" val="35478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Reference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Adapted from: Sharma, </a:t>
            </a:r>
            <a:r>
              <a:rPr lang="en-GB" sz="1200" kern="1200" dirty="0" err="1" smtClean="0">
                <a:solidFill>
                  <a:schemeClr val="tx1"/>
                </a:solidFill>
                <a:effectLst/>
                <a:latin typeface="+mn-lt"/>
                <a:ea typeface="+mn-ea"/>
                <a:cs typeface="+mn-cs"/>
              </a:rPr>
              <a:t>Ritu</a:t>
            </a:r>
            <a:r>
              <a:rPr lang="en-GB" sz="1200" kern="1200" dirty="0" smtClean="0">
                <a:solidFill>
                  <a:schemeClr val="tx1"/>
                </a:solidFill>
                <a:effectLst/>
                <a:latin typeface="+mn-lt"/>
                <a:ea typeface="+mn-ea"/>
                <a:cs typeface="+mn-cs"/>
              </a:rPr>
              <a:t> R. </a:t>
            </a:r>
            <a:r>
              <a:rPr lang="en-GB" sz="1200" i="1" kern="1200" dirty="0" smtClean="0">
                <a:solidFill>
                  <a:schemeClr val="tx1"/>
                </a:solidFill>
                <a:effectLst/>
                <a:latin typeface="+mn-lt"/>
                <a:ea typeface="+mn-ea"/>
                <a:cs typeface="+mn-cs"/>
              </a:rPr>
              <a:t>An Introduction to Advocacy: Training Guide. </a:t>
            </a:r>
            <a:r>
              <a:rPr lang="en-GB" sz="1200" kern="1200" dirty="0" smtClean="0">
                <a:solidFill>
                  <a:schemeClr val="tx1"/>
                </a:solidFill>
                <a:effectLst/>
                <a:latin typeface="+mn-lt"/>
                <a:ea typeface="+mn-ea"/>
                <a:cs typeface="+mn-cs"/>
              </a:rPr>
              <a:t>Washington, DC, USA: Support for </a:t>
            </a:r>
            <a:r>
              <a:rPr lang="en-GB" sz="1200" kern="1200" dirty="0" err="1" smtClean="0">
                <a:solidFill>
                  <a:schemeClr val="tx1"/>
                </a:solidFill>
                <a:effectLst/>
                <a:latin typeface="+mn-lt"/>
                <a:ea typeface="+mn-ea"/>
                <a:cs typeface="+mn-cs"/>
              </a:rPr>
              <a:t>Analaysis</a:t>
            </a:r>
            <a:r>
              <a:rPr lang="en-GB" sz="1200" kern="1200" dirty="0" smtClean="0">
                <a:solidFill>
                  <a:schemeClr val="tx1"/>
                </a:solidFill>
                <a:effectLst/>
                <a:latin typeface="+mn-lt"/>
                <a:ea typeface="+mn-ea"/>
                <a:cs typeface="+mn-cs"/>
              </a:rPr>
              <a:t> and Research in Africa (SARA), Health and Human Analysis for Africa (HHRAA).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9</a:t>
            </a:fld>
            <a:endParaRPr lang="en-US"/>
          </a:p>
        </p:txBody>
      </p:sp>
    </p:spTree>
    <p:extLst>
      <p:ext uri="{BB962C8B-B14F-4D97-AF65-F5344CB8AC3E}">
        <p14:creationId xmlns:p14="http://schemas.microsoft.com/office/powerpoint/2010/main" val="68609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Reference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Adapted from: Sharma, </a:t>
            </a:r>
            <a:r>
              <a:rPr lang="en-GB" sz="1200" kern="1200" dirty="0" err="1" smtClean="0">
                <a:solidFill>
                  <a:schemeClr val="tx1"/>
                </a:solidFill>
                <a:effectLst/>
                <a:latin typeface="+mn-lt"/>
                <a:ea typeface="+mn-ea"/>
                <a:cs typeface="+mn-cs"/>
              </a:rPr>
              <a:t>Ritu</a:t>
            </a:r>
            <a:r>
              <a:rPr lang="en-GB" sz="1200" kern="1200" dirty="0" smtClean="0">
                <a:solidFill>
                  <a:schemeClr val="tx1"/>
                </a:solidFill>
                <a:effectLst/>
                <a:latin typeface="+mn-lt"/>
                <a:ea typeface="+mn-ea"/>
                <a:cs typeface="+mn-cs"/>
              </a:rPr>
              <a:t> R. </a:t>
            </a:r>
            <a:r>
              <a:rPr lang="en-GB" sz="1200" i="1" kern="1200" dirty="0" smtClean="0">
                <a:solidFill>
                  <a:schemeClr val="tx1"/>
                </a:solidFill>
                <a:effectLst/>
                <a:latin typeface="+mn-lt"/>
                <a:ea typeface="+mn-ea"/>
                <a:cs typeface="+mn-cs"/>
              </a:rPr>
              <a:t>An Introduction to Advocacy: Training Guide. </a:t>
            </a:r>
            <a:r>
              <a:rPr lang="en-GB" sz="1200" kern="1200" dirty="0" smtClean="0">
                <a:solidFill>
                  <a:schemeClr val="tx1"/>
                </a:solidFill>
                <a:effectLst/>
                <a:latin typeface="+mn-lt"/>
                <a:ea typeface="+mn-ea"/>
                <a:cs typeface="+mn-cs"/>
              </a:rPr>
              <a:t>Washington, DC, USA: Support for </a:t>
            </a:r>
            <a:r>
              <a:rPr lang="en-GB" sz="1200" kern="1200" dirty="0" err="1" smtClean="0">
                <a:solidFill>
                  <a:schemeClr val="tx1"/>
                </a:solidFill>
                <a:effectLst/>
                <a:latin typeface="+mn-lt"/>
                <a:ea typeface="+mn-ea"/>
                <a:cs typeface="+mn-cs"/>
              </a:rPr>
              <a:t>Analaysis</a:t>
            </a:r>
            <a:r>
              <a:rPr lang="en-GB" sz="1200" kern="1200" dirty="0" smtClean="0">
                <a:solidFill>
                  <a:schemeClr val="tx1"/>
                </a:solidFill>
                <a:effectLst/>
                <a:latin typeface="+mn-lt"/>
                <a:ea typeface="+mn-ea"/>
                <a:cs typeface="+mn-cs"/>
              </a:rPr>
              <a:t> and Research in Africa (SARA), Health and Human Analysis for Africa (HHRAA).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10</a:t>
            </a:fld>
            <a:endParaRPr lang="en-US"/>
          </a:p>
        </p:txBody>
      </p:sp>
    </p:spTree>
    <p:extLst>
      <p:ext uri="{BB962C8B-B14F-4D97-AF65-F5344CB8AC3E}">
        <p14:creationId xmlns:p14="http://schemas.microsoft.com/office/powerpoint/2010/main" val="194439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E3CE6-0751-7F44-9F90-F375378301B2}" type="datetimeFigureOut">
              <a:rPr lang="en-US" smtClean="0"/>
              <a:pPr/>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75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E3CE6-0751-7F44-9F90-F375378301B2}" type="datetimeFigureOut">
              <a:rPr lang="en-US" smtClean="0"/>
              <a:pPr/>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1183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E3CE6-0751-7F44-9F90-F375378301B2}" type="datetimeFigureOut">
              <a:rPr lang="en-US" smtClean="0"/>
              <a:pPr/>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460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E3CE6-0751-7F44-9F90-F375378301B2}" type="datetimeFigureOut">
              <a:rPr lang="en-US" smtClean="0"/>
              <a:pPr/>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12789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E3CE6-0751-7F44-9F90-F375378301B2}" type="datetimeFigureOut">
              <a:rPr lang="en-US" smtClean="0"/>
              <a:pPr/>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64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E3CE6-0751-7F44-9F90-F375378301B2}" type="datetimeFigureOut">
              <a:rPr lang="en-US" smtClean="0"/>
              <a:pPr/>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774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E3CE6-0751-7F44-9F90-F375378301B2}" type="datetimeFigureOut">
              <a:rPr lang="en-US" smtClean="0"/>
              <a:pPr/>
              <a:t>2/15/18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8426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E3CE6-0751-7F44-9F90-F375378301B2}" type="datetimeFigureOut">
              <a:rPr lang="en-US" smtClean="0"/>
              <a:pPr/>
              <a:t>2/15/18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203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3CE6-0751-7F44-9F90-F375378301B2}" type="datetimeFigureOut">
              <a:rPr lang="en-US" smtClean="0"/>
              <a:pPr/>
              <a:t>2/15/18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24117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1579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086644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3CE6-0751-7F44-9F90-F375378301B2}" type="datetimeFigureOut">
              <a:rPr lang="en-US" smtClean="0"/>
              <a:pPr/>
              <a:t>2/15/18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97FC6-CA3F-9741-86F6-122880111D76}" type="slidenum">
              <a:rPr lang="en-US" smtClean="0"/>
              <a:pPr/>
              <a:t>‹#›</a:t>
            </a:fld>
            <a:endParaRPr lang="en-US"/>
          </a:p>
        </p:txBody>
      </p:sp>
      <p:pic>
        <p:nvPicPr>
          <p:cNvPr id="7" name="Picture 6" descr="Arrow-PP-Templete-v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2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167" y="2169583"/>
            <a:ext cx="184666" cy="369332"/>
          </a:xfrm>
          <a:prstGeom prst="rect">
            <a:avLst/>
          </a:prstGeom>
          <a:noFill/>
        </p:spPr>
        <p:txBody>
          <a:bodyPr wrap="none" rtlCol="0">
            <a:spAutoFit/>
          </a:bodyPr>
          <a:lstStyle/>
          <a:p>
            <a:endParaRPr lang="en-US" dirty="0"/>
          </a:p>
        </p:txBody>
      </p:sp>
      <p:pic>
        <p:nvPicPr>
          <p:cNvPr id="3" name="Picture 2" descr="Arrow-PP-Opening-v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619459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7944" cy="1143000"/>
          </a:xfrm>
          <a:ln>
            <a:noFill/>
          </a:ln>
        </p:spPr>
        <p:txBody>
          <a:bodyPr>
            <a:normAutofit/>
          </a:bodyPr>
          <a:lstStyle/>
          <a:p>
            <a:pPr algn="l"/>
            <a:r>
              <a:rPr lang="en-US" sz="3600" b="1" smtClean="0">
                <a:solidFill>
                  <a:srgbClr val="49176D"/>
                </a:solidFill>
                <a:latin typeface="Arial"/>
                <a:cs typeface="Arial"/>
              </a:rPr>
              <a:t>THE DYNAMIC ADVOCACY PROCESS</a:t>
            </a:r>
            <a:endParaRPr lang="en-US" sz="3600" b="1" dirty="0">
              <a:solidFill>
                <a:srgbClr val="49176D"/>
              </a:solidFill>
              <a:latin typeface="Arial"/>
              <a:cs typeface="Arial"/>
            </a:endParaRPr>
          </a:p>
        </p:txBody>
      </p:sp>
      <p:sp>
        <p:nvSpPr>
          <p:cNvPr id="11" name="Content Placeholder 10"/>
          <p:cNvSpPr>
            <a:spLocks noGrp="1"/>
          </p:cNvSpPr>
          <p:nvPr>
            <p:ph idx="1"/>
          </p:nvPr>
        </p:nvSpPr>
        <p:spPr/>
        <p:txBody>
          <a:bodyPr>
            <a:normAutofit/>
          </a:bodyPr>
          <a:lstStyle/>
          <a:p>
            <a:pPr marL="0" indent="0">
              <a:lnSpc>
                <a:spcPct val="90000"/>
              </a:lnSpc>
              <a:buNone/>
              <a:defRPr/>
            </a:pPr>
            <a:r>
              <a:rPr lang="en-US" sz="2800" b="1" dirty="0" smtClean="0">
                <a:solidFill>
                  <a:srgbClr val="595959"/>
                </a:solidFill>
                <a:latin typeface="Arial"/>
                <a:cs typeface="Arial"/>
              </a:rPr>
              <a:t>Stage </a:t>
            </a:r>
            <a:r>
              <a:rPr lang="en-US" sz="2800" b="1" dirty="0">
                <a:solidFill>
                  <a:srgbClr val="595959"/>
                </a:solidFill>
                <a:latin typeface="Arial"/>
                <a:cs typeface="Arial"/>
              </a:rPr>
              <a:t>6: Evaluation the policy action. </a:t>
            </a:r>
            <a:r>
              <a:rPr lang="en-US" sz="2800" dirty="0">
                <a:solidFill>
                  <a:srgbClr val="595959"/>
                </a:solidFill>
                <a:latin typeface="Arial"/>
                <a:cs typeface="Arial"/>
              </a:rPr>
              <a:t>Good advocates address the effectiveness of past efforts and set new goals based on experience. Advocates and the institution that adopts the policy change should periodically evaluate the effectiveness of that change, and make amendments accordingly.</a:t>
            </a:r>
          </a:p>
        </p:txBody>
      </p:sp>
    </p:spTree>
    <p:extLst>
      <p:ext uri="{BB962C8B-B14F-4D97-AF65-F5344CB8AC3E}">
        <p14:creationId xmlns:p14="http://schemas.microsoft.com/office/powerpoint/2010/main" val="1267114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PP-Templete-Q&amp;A-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9176D"/>
                </a:solidFill>
                <a:latin typeface="Arial"/>
                <a:cs typeface="Arial"/>
              </a:rPr>
              <a:t>Q &amp; A</a:t>
            </a:r>
            <a:endParaRPr lang="en-US" b="1" dirty="0">
              <a:solidFill>
                <a:srgbClr val="49176D"/>
              </a:solidFill>
              <a:latin typeface="Arial"/>
              <a:cs typeface="Arial"/>
            </a:endParaRPr>
          </a:p>
        </p:txBody>
      </p:sp>
    </p:spTree>
    <p:extLst>
      <p:ext uri="{BB962C8B-B14F-4D97-AF65-F5344CB8AC3E}">
        <p14:creationId xmlns:p14="http://schemas.microsoft.com/office/powerpoint/2010/main" val="111812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9176D"/>
                </a:solidFill>
                <a:latin typeface="Arial"/>
                <a:cs typeface="Arial"/>
              </a:rPr>
              <a:t>Q &amp; A</a:t>
            </a:r>
            <a:endParaRPr lang="en-US" b="1" dirty="0">
              <a:solidFill>
                <a:srgbClr val="49176D"/>
              </a:solidFill>
              <a:latin typeface="Arial"/>
              <a:cs typeface="Arial"/>
            </a:endParaRPr>
          </a:p>
        </p:txBody>
      </p:sp>
      <p:pic>
        <p:nvPicPr>
          <p:cNvPr id="2" name="Picture 1" descr="Arrow-PP-Templete-Discussion-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573485" y="976161"/>
            <a:ext cx="3147181" cy="1143000"/>
          </a:xfrm>
          <a:prstGeom prst="rect">
            <a:avLst/>
          </a:prstGeom>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E22095"/>
                </a:solidFill>
                <a:latin typeface="Arial"/>
                <a:cs typeface="Arial"/>
              </a:rPr>
              <a:t>Discussion</a:t>
            </a:r>
            <a:endParaRPr lang="en-US" b="1" dirty="0">
              <a:solidFill>
                <a:srgbClr val="E22095"/>
              </a:solidFill>
              <a:latin typeface="Arial"/>
              <a:cs typeface="Arial"/>
            </a:endParaRPr>
          </a:p>
        </p:txBody>
      </p:sp>
    </p:spTree>
    <p:extLst>
      <p:ext uri="{BB962C8B-B14F-4D97-AF65-F5344CB8AC3E}">
        <p14:creationId xmlns:p14="http://schemas.microsoft.com/office/powerpoint/2010/main" val="418393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grayscl/>
            <a:extLst>
              <a:ext uri="{28A0092B-C50C-407E-A947-70E740481C1C}">
                <a14:useLocalDpi xmlns:a14="http://schemas.microsoft.com/office/drawing/2010/main" val="0"/>
              </a:ext>
            </a:extLst>
          </a:blip>
          <a:stretch>
            <a:fillRect/>
          </a:stretch>
        </p:blipFill>
        <p:spPr>
          <a:xfrm>
            <a:off x="0" y="2169039"/>
            <a:ext cx="9144000" cy="5148224"/>
          </a:xfrm>
          <a:prstGeom prst="rect">
            <a:avLst/>
          </a:prstGeom>
        </p:spPr>
      </p:pic>
      <p:sp>
        <p:nvSpPr>
          <p:cNvPr id="10" name="Rectangle 1035"/>
          <p:cNvSpPr>
            <a:spLocks noChangeArrowheads="1"/>
          </p:cNvSpPr>
          <p:nvPr/>
        </p:nvSpPr>
        <p:spPr bwMode="auto">
          <a:xfrm>
            <a:off x="419100" y="148853"/>
            <a:ext cx="8305800" cy="3189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en-US" sz="3600" b="1" dirty="0" smtClean="0">
                <a:solidFill>
                  <a:srgbClr val="E22095"/>
                </a:solidFill>
                <a:latin typeface="Arial"/>
                <a:cs typeface="Arial"/>
              </a:rPr>
              <a:t>CAPACITY STRENGTHENING WORKSHOP</a:t>
            </a:r>
            <a:endParaRPr lang="en-US" sz="3600" b="1" dirty="0" smtClean="0">
              <a:solidFill>
                <a:srgbClr val="49176D"/>
              </a:solidFill>
              <a:latin typeface="Arial"/>
              <a:cs typeface="Arial"/>
            </a:endParaRPr>
          </a:p>
          <a:p>
            <a:pPr algn="ctr">
              <a:spcBef>
                <a:spcPct val="50000"/>
              </a:spcBef>
              <a:defRPr/>
            </a:pPr>
            <a:r>
              <a:rPr lang="en-US" sz="3600" b="1" dirty="0" smtClean="0">
                <a:solidFill>
                  <a:srgbClr val="49176D"/>
                </a:solidFill>
                <a:latin typeface="Arial"/>
                <a:cs typeface="Arial"/>
              </a:rPr>
              <a:t>Youth Sexuality and Intersections </a:t>
            </a:r>
            <a:r>
              <a:rPr lang="en-US" sz="3600" b="1" dirty="0">
                <a:solidFill>
                  <a:srgbClr val="49176D"/>
                </a:solidFill>
                <a:latin typeface="Arial"/>
                <a:cs typeface="Arial"/>
              </a:rPr>
              <a:t>with Education, Health, Employment, Law, </a:t>
            </a:r>
            <a:r>
              <a:rPr lang="en-US" sz="3600" b="1" dirty="0" smtClean="0">
                <a:solidFill>
                  <a:srgbClr val="49176D"/>
                </a:solidFill>
                <a:latin typeface="Arial"/>
                <a:cs typeface="Arial"/>
              </a:rPr>
              <a:t>and  </a:t>
            </a:r>
            <a:r>
              <a:rPr lang="en-US" sz="3600" b="1" dirty="0">
                <a:solidFill>
                  <a:srgbClr val="49176D"/>
                </a:solidFill>
                <a:latin typeface="Arial"/>
                <a:cs typeface="Arial"/>
              </a:rPr>
              <a:t>Citizenship</a:t>
            </a:r>
          </a:p>
        </p:txBody>
      </p:sp>
    </p:spTree>
    <p:extLst>
      <p:ext uri="{BB962C8B-B14F-4D97-AF65-F5344CB8AC3E}">
        <p14:creationId xmlns:p14="http://schemas.microsoft.com/office/powerpoint/2010/main" val="1384329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332553"/>
            <a:ext cx="9144000" cy="5516880"/>
          </a:xfrm>
          <a:prstGeom prst="rect">
            <a:avLst/>
          </a:prstGeom>
        </p:spPr>
      </p:pic>
      <p:sp>
        <p:nvSpPr>
          <p:cNvPr id="7" name="Title 1"/>
          <p:cNvSpPr txBox="1">
            <a:spLocks/>
          </p:cNvSpPr>
          <p:nvPr/>
        </p:nvSpPr>
        <p:spPr>
          <a:xfrm>
            <a:off x="457200" y="168313"/>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49176D"/>
                </a:solidFill>
                <a:latin typeface="Arial"/>
                <a:cs typeface="Arial"/>
              </a:rPr>
              <a:t>SESSION 9</a:t>
            </a:r>
            <a:endParaRPr lang="en-US" sz="3600" b="1" dirty="0">
              <a:solidFill>
                <a:srgbClr val="49176D"/>
              </a:solidFill>
              <a:latin typeface="Arial"/>
              <a:cs typeface="Arial"/>
            </a:endParaRPr>
          </a:p>
        </p:txBody>
      </p:sp>
      <p:sp>
        <p:nvSpPr>
          <p:cNvPr id="8" name="Rectangle 1035"/>
          <p:cNvSpPr>
            <a:spLocks noChangeArrowheads="1"/>
          </p:cNvSpPr>
          <p:nvPr/>
        </p:nvSpPr>
        <p:spPr bwMode="auto">
          <a:xfrm>
            <a:off x="490538" y="1183723"/>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defRPr/>
            </a:pPr>
            <a:r>
              <a:rPr lang="en-US" sz="4400" b="1" dirty="0" smtClean="0">
                <a:solidFill>
                  <a:srgbClr val="E22095"/>
                </a:solidFill>
                <a:latin typeface="Arial"/>
                <a:cs typeface="Arial"/>
              </a:rPr>
              <a:t>Making Change Happen</a:t>
            </a:r>
            <a:endParaRPr lang="en-US" sz="4400" b="1" dirty="0">
              <a:solidFill>
                <a:srgbClr val="E22095"/>
              </a:solidFill>
              <a:latin typeface="Arial"/>
              <a:cs typeface="Arial"/>
            </a:endParaRPr>
          </a:p>
        </p:txBody>
      </p:sp>
    </p:spTree>
    <p:extLst>
      <p:ext uri="{BB962C8B-B14F-4D97-AF65-F5344CB8AC3E}">
        <p14:creationId xmlns:p14="http://schemas.microsoft.com/office/powerpoint/2010/main" val="58345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49176D"/>
                </a:solidFill>
                <a:latin typeface="Arial"/>
                <a:cs typeface="Arial"/>
              </a:rPr>
              <a:t>Session </a:t>
            </a:r>
            <a:r>
              <a:rPr lang="en-US" b="1" dirty="0">
                <a:solidFill>
                  <a:srgbClr val="49176D"/>
                </a:solidFill>
                <a:latin typeface="Arial"/>
                <a:cs typeface="Arial"/>
              </a:rPr>
              <a:t>9</a:t>
            </a:r>
            <a:r>
              <a:rPr lang="en-US" b="1" dirty="0" smtClean="0">
                <a:solidFill>
                  <a:srgbClr val="49176D"/>
                </a:solidFill>
                <a:latin typeface="Arial"/>
                <a:cs typeface="Arial"/>
              </a:rPr>
              <a:t> Input</a:t>
            </a:r>
            <a:endParaRPr lang="en-US" b="1" dirty="0">
              <a:solidFill>
                <a:srgbClr val="49176D"/>
              </a:solidFill>
              <a:latin typeface="Arial"/>
              <a:cs typeface="Arial"/>
            </a:endParaRPr>
          </a:p>
        </p:txBody>
      </p:sp>
      <p:sp>
        <p:nvSpPr>
          <p:cNvPr id="8" name="Rectangle 1035"/>
          <p:cNvSpPr>
            <a:spLocks noChangeArrowheads="1"/>
          </p:cNvSpPr>
          <p:nvPr/>
        </p:nvSpPr>
        <p:spPr bwMode="auto">
          <a:xfrm>
            <a:off x="457200" y="1779145"/>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defRPr/>
            </a:pPr>
            <a:r>
              <a:rPr lang="en-US" sz="5500" b="1" dirty="0" smtClean="0">
                <a:solidFill>
                  <a:srgbClr val="E22095"/>
                </a:solidFill>
                <a:latin typeface="Arial"/>
                <a:cs typeface="Arial"/>
              </a:rPr>
              <a:t>Advocacy</a:t>
            </a:r>
            <a:endParaRPr lang="en-US" sz="5500" b="1" dirty="0">
              <a:solidFill>
                <a:srgbClr val="E22095"/>
              </a:solidFill>
              <a:latin typeface="Arial"/>
              <a:cs typeface="Arial"/>
            </a:endParaRPr>
          </a:p>
        </p:txBody>
      </p:sp>
    </p:spTree>
    <p:extLst>
      <p:ext uri="{BB962C8B-B14F-4D97-AF65-F5344CB8AC3E}">
        <p14:creationId xmlns:p14="http://schemas.microsoft.com/office/powerpoint/2010/main" val="2162677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7944" cy="1143000"/>
          </a:xfrm>
          <a:ln>
            <a:noFill/>
          </a:ln>
        </p:spPr>
        <p:txBody>
          <a:bodyPr>
            <a:normAutofit/>
          </a:bodyPr>
          <a:lstStyle/>
          <a:p>
            <a:pPr algn="l"/>
            <a:r>
              <a:rPr lang="en-US" sz="3600" b="1" dirty="0" smtClean="0">
                <a:solidFill>
                  <a:srgbClr val="49176D"/>
                </a:solidFill>
                <a:latin typeface="Arial"/>
                <a:cs typeface="Arial"/>
              </a:rPr>
              <a:t>What is ADVOCACY?</a:t>
            </a:r>
            <a:endParaRPr lang="en-US" sz="3600" b="1" dirty="0">
              <a:solidFill>
                <a:srgbClr val="49176D"/>
              </a:solidFill>
              <a:latin typeface="Arial"/>
              <a:cs typeface="Arial"/>
            </a:endParaRPr>
          </a:p>
        </p:txBody>
      </p:sp>
      <p:sp>
        <p:nvSpPr>
          <p:cNvPr id="11" name="Content Placeholder 10"/>
          <p:cNvSpPr>
            <a:spLocks noGrp="1"/>
          </p:cNvSpPr>
          <p:nvPr>
            <p:ph idx="1"/>
          </p:nvPr>
        </p:nvSpPr>
        <p:spPr/>
        <p:txBody>
          <a:bodyPr>
            <a:normAutofit/>
          </a:bodyPr>
          <a:lstStyle/>
          <a:p>
            <a:pPr marL="0" indent="0">
              <a:lnSpc>
                <a:spcPct val="90000"/>
              </a:lnSpc>
              <a:buNone/>
              <a:defRPr/>
            </a:pPr>
            <a:r>
              <a:rPr lang="en-US" sz="2800" dirty="0" smtClean="0">
                <a:solidFill>
                  <a:srgbClr val="595959"/>
                </a:solidFill>
                <a:latin typeface="Arial"/>
                <a:cs typeface="Arial"/>
              </a:rPr>
              <a:t>We </a:t>
            </a:r>
            <a:r>
              <a:rPr lang="en-US" sz="2800" dirty="0">
                <a:solidFill>
                  <a:srgbClr val="595959"/>
                </a:solidFill>
                <a:latin typeface="Arial"/>
                <a:cs typeface="Arial"/>
              </a:rPr>
              <a:t>will be defining advocacy in a broad sense, as actions directed at changing the policies, positions, or programmes of any type of institution, whether an NGO, a school, a community council or local government, a ministry of health or education, a national parliament, an international agency, or any kind of </a:t>
            </a:r>
            <a:r>
              <a:rPr lang="en-US" sz="2800" dirty="0" err="1">
                <a:solidFill>
                  <a:srgbClr val="595959"/>
                </a:solidFill>
                <a:latin typeface="Arial"/>
                <a:cs typeface="Arial"/>
              </a:rPr>
              <a:t>organisation</a:t>
            </a:r>
            <a:r>
              <a:rPr lang="en-US" sz="2800" dirty="0">
                <a:solidFill>
                  <a:srgbClr val="595959"/>
                </a:solidFill>
                <a:latin typeface="Arial"/>
                <a:cs typeface="Arial"/>
              </a:rPr>
              <a:t>.</a:t>
            </a:r>
            <a:endParaRPr lang="en-US" sz="2800" dirty="0" smtClean="0">
              <a:solidFill>
                <a:srgbClr val="595959"/>
              </a:solidFill>
              <a:latin typeface="Arial"/>
              <a:cs typeface="Arial"/>
            </a:endParaRPr>
          </a:p>
        </p:txBody>
      </p:sp>
    </p:spTree>
    <p:extLst>
      <p:ext uri="{BB962C8B-B14F-4D97-AF65-F5344CB8AC3E}">
        <p14:creationId xmlns:p14="http://schemas.microsoft.com/office/powerpoint/2010/main" val="795019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7944" cy="1143000"/>
          </a:xfrm>
          <a:ln>
            <a:noFill/>
          </a:ln>
        </p:spPr>
        <p:txBody>
          <a:bodyPr>
            <a:normAutofit/>
          </a:bodyPr>
          <a:lstStyle/>
          <a:p>
            <a:pPr algn="l"/>
            <a:r>
              <a:rPr lang="en-US" sz="3600" b="1" smtClean="0">
                <a:solidFill>
                  <a:srgbClr val="49176D"/>
                </a:solidFill>
                <a:latin typeface="Arial"/>
                <a:cs typeface="Arial"/>
              </a:rPr>
              <a:t>THE DYNAMIC ADVOCACY PROCESS</a:t>
            </a:r>
            <a:endParaRPr lang="en-US" sz="3600" b="1" dirty="0">
              <a:solidFill>
                <a:srgbClr val="49176D"/>
              </a:solidFill>
              <a:latin typeface="Arial"/>
              <a:cs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8041609"/>
              </p:ext>
            </p:extLst>
          </p:nvPr>
        </p:nvGraphicFramePr>
        <p:xfrm>
          <a:off x="457200" y="1190848"/>
          <a:ext cx="8229600" cy="4935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18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7944" cy="1143000"/>
          </a:xfrm>
          <a:ln>
            <a:noFill/>
          </a:ln>
        </p:spPr>
        <p:txBody>
          <a:bodyPr>
            <a:normAutofit/>
          </a:bodyPr>
          <a:lstStyle/>
          <a:p>
            <a:pPr algn="l"/>
            <a:r>
              <a:rPr lang="en-US" sz="3600" b="1" smtClean="0">
                <a:solidFill>
                  <a:srgbClr val="49176D"/>
                </a:solidFill>
                <a:latin typeface="Arial"/>
                <a:cs typeface="Arial"/>
              </a:rPr>
              <a:t>THE DYNAMIC ADVOCACY PROCESS</a:t>
            </a:r>
            <a:endParaRPr lang="en-US" sz="3600" b="1" dirty="0">
              <a:solidFill>
                <a:srgbClr val="49176D"/>
              </a:solidFill>
              <a:latin typeface="Arial"/>
              <a:cs typeface="Arial"/>
            </a:endParaRPr>
          </a:p>
        </p:txBody>
      </p:sp>
      <p:sp>
        <p:nvSpPr>
          <p:cNvPr id="11" name="Content Placeholder 10"/>
          <p:cNvSpPr>
            <a:spLocks noGrp="1"/>
          </p:cNvSpPr>
          <p:nvPr>
            <p:ph idx="1"/>
          </p:nvPr>
        </p:nvSpPr>
        <p:spPr/>
        <p:txBody>
          <a:bodyPr>
            <a:normAutofit/>
          </a:bodyPr>
          <a:lstStyle/>
          <a:p>
            <a:pPr marL="0" indent="0">
              <a:lnSpc>
                <a:spcPct val="90000"/>
              </a:lnSpc>
              <a:buNone/>
              <a:defRPr/>
            </a:pPr>
            <a:r>
              <a:rPr lang="en-US" sz="2800" b="1" dirty="0">
                <a:solidFill>
                  <a:srgbClr val="595959"/>
                </a:solidFill>
                <a:latin typeface="Arial"/>
                <a:cs typeface="Arial"/>
              </a:rPr>
              <a:t>Stage 1: Identifying and </a:t>
            </a:r>
            <a:r>
              <a:rPr lang="en-US" sz="2800" b="1" dirty="0" err="1">
                <a:solidFill>
                  <a:srgbClr val="595959"/>
                </a:solidFill>
                <a:latin typeface="Arial"/>
                <a:cs typeface="Arial"/>
              </a:rPr>
              <a:t>prioritising</a:t>
            </a:r>
            <a:r>
              <a:rPr lang="en-US" sz="2800" b="1" dirty="0">
                <a:solidFill>
                  <a:srgbClr val="595959"/>
                </a:solidFill>
                <a:latin typeface="Arial"/>
                <a:cs typeface="Arial"/>
              </a:rPr>
              <a:t> issues for action. </a:t>
            </a:r>
            <a:r>
              <a:rPr lang="en-US" sz="2800" dirty="0">
                <a:solidFill>
                  <a:srgbClr val="595959"/>
                </a:solidFill>
                <a:latin typeface="Arial"/>
                <a:cs typeface="Arial"/>
              </a:rPr>
              <a:t>This is also called agenda setting. There are myriad problems and limited resources, so not all can be on the action agenda.  </a:t>
            </a:r>
            <a:endParaRPr lang="en-US" sz="2800" dirty="0" smtClean="0">
              <a:solidFill>
                <a:srgbClr val="595959"/>
              </a:solidFill>
              <a:latin typeface="Arial"/>
              <a:cs typeface="Arial"/>
            </a:endParaRPr>
          </a:p>
          <a:p>
            <a:pPr marL="0" indent="0">
              <a:lnSpc>
                <a:spcPct val="90000"/>
              </a:lnSpc>
              <a:buNone/>
              <a:defRPr/>
            </a:pPr>
            <a:endParaRPr lang="en-US" sz="2800" dirty="0">
              <a:solidFill>
                <a:srgbClr val="595959"/>
              </a:solidFill>
              <a:latin typeface="Arial"/>
              <a:cs typeface="Arial"/>
            </a:endParaRPr>
          </a:p>
          <a:p>
            <a:pPr marL="0" indent="0">
              <a:lnSpc>
                <a:spcPct val="90000"/>
              </a:lnSpc>
              <a:buNone/>
              <a:defRPr/>
            </a:pPr>
            <a:r>
              <a:rPr lang="en-US" sz="2800" b="1" dirty="0">
                <a:solidFill>
                  <a:srgbClr val="595959"/>
                </a:solidFill>
                <a:latin typeface="Arial"/>
                <a:cs typeface="Arial"/>
              </a:rPr>
              <a:t>Stage 2: Understanding the policy environment. </a:t>
            </a:r>
            <a:r>
              <a:rPr lang="en-US" sz="2800" dirty="0">
                <a:solidFill>
                  <a:srgbClr val="595959"/>
                </a:solidFill>
                <a:latin typeface="Arial"/>
                <a:cs typeface="Arial"/>
              </a:rPr>
              <a:t>This entails conducting an assessment of the environment advocates are working in, and key factors that need to be considered for the advocacy plan to work</a:t>
            </a:r>
            <a:r>
              <a:rPr lang="en-US" sz="2800" dirty="0" smtClean="0">
                <a:solidFill>
                  <a:srgbClr val="595959"/>
                </a:solidFill>
                <a:latin typeface="Arial"/>
                <a:cs typeface="Arial"/>
              </a:rPr>
              <a:t>.</a:t>
            </a:r>
            <a:endParaRPr lang="en-US" sz="2800" dirty="0" smtClean="0">
              <a:solidFill>
                <a:srgbClr val="595959"/>
              </a:solidFill>
              <a:latin typeface="Arial"/>
              <a:cs typeface="Arial"/>
            </a:endParaRPr>
          </a:p>
        </p:txBody>
      </p:sp>
    </p:spTree>
    <p:extLst>
      <p:ext uri="{BB962C8B-B14F-4D97-AF65-F5344CB8AC3E}">
        <p14:creationId xmlns:p14="http://schemas.microsoft.com/office/powerpoint/2010/main" val="1632299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7944" cy="1143000"/>
          </a:xfrm>
          <a:ln>
            <a:noFill/>
          </a:ln>
        </p:spPr>
        <p:txBody>
          <a:bodyPr>
            <a:normAutofit/>
          </a:bodyPr>
          <a:lstStyle/>
          <a:p>
            <a:pPr algn="l"/>
            <a:r>
              <a:rPr lang="en-US" sz="3600" b="1" smtClean="0">
                <a:solidFill>
                  <a:srgbClr val="49176D"/>
                </a:solidFill>
                <a:latin typeface="Arial"/>
                <a:cs typeface="Arial"/>
              </a:rPr>
              <a:t>THE DYNAMIC ADVOCACY PROCESS</a:t>
            </a:r>
            <a:endParaRPr lang="en-US" sz="3600" b="1" dirty="0">
              <a:solidFill>
                <a:srgbClr val="49176D"/>
              </a:solidFill>
              <a:latin typeface="Arial"/>
              <a:cs typeface="Arial"/>
            </a:endParaRPr>
          </a:p>
        </p:txBody>
      </p:sp>
      <p:sp>
        <p:nvSpPr>
          <p:cNvPr id="11" name="Content Placeholder 10"/>
          <p:cNvSpPr>
            <a:spLocks noGrp="1"/>
          </p:cNvSpPr>
          <p:nvPr>
            <p:ph idx="1"/>
          </p:nvPr>
        </p:nvSpPr>
        <p:spPr/>
        <p:txBody>
          <a:bodyPr>
            <a:normAutofit/>
          </a:bodyPr>
          <a:lstStyle/>
          <a:p>
            <a:pPr marL="0" indent="0">
              <a:lnSpc>
                <a:spcPct val="90000"/>
              </a:lnSpc>
              <a:buNone/>
              <a:defRPr/>
            </a:pPr>
            <a:r>
              <a:rPr lang="en-US" sz="2800" b="1" dirty="0" smtClean="0">
                <a:solidFill>
                  <a:srgbClr val="595959"/>
                </a:solidFill>
                <a:latin typeface="Arial"/>
                <a:cs typeface="Arial"/>
              </a:rPr>
              <a:t>Stage </a:t>
            </a:r>
            <a:r>
              <a:rPr lang="en-US" sz="2800" b="1" dirty="0">
                <a:solidFill>
                  <a:srgbClr val="595959"/>
                </a:solidFill>
                <a:latin typeface="Arial"/>
                <a:cs typeface="Arial"/>
              </a:rPr>
              <a:t>3: Developing solutions. </a:t>
            </a:r>
            <a:r>
              <a:rPr lang="en-US" sz="2800" dirty="0">
                <a:solidFill>
                  <a:srgbClr val="595959"/>
                </a:solidFill>
                <a:latin typeface="Arial"/>
                <a:cs typeface="Arial"/>
              </a:rPr>
              <a:t>Advocates and key actors propose solutions to the problem and select one that is politically, economically, and socially feasible</a:t>
            </a:r>
            <a:r>
              <a:rPr lang="en-US" sz="2800" dirty="0" smtClean="0">
                <a:solidFill>
                  <a:srgbClr val="595959"/>
                </a:solidFill>
                <a:latin typeface="Arial"/>
                <a:cs typeface="Arial"/>
              </a:rPr>
              <a:t>.</a:t>
            </a:r>
          </a:p>
          <a:p>
            <a:pPr marL="0" indent="0">
              <a:lnSpc>
                <a:spcPct val="90000"/>
              </a:lnSpc>
              <a:buNone/>
              <a:defRPr/>
            </a:pPr>
            <a:endParaRPr lang="en-US" sz="2800" dirty="0">
              <a:solidFill>
                <a:srgbClr val="595959"/>
              </a:solidFill>
              <a:latin typeface="Arial"/>
              <a:cs typeface="Arial"/>
            </a:endParaRPr>
          </a:p>
          <a:p>
            <a:pPr marL="0" indent="0">
              <a:lnSpc>
                <a:spcPct val="90000"/>
              </a:lnSpc>
              <a:buNone/>
              <a:defRPr/>
            </a:pPr>
            <a:r>
              <a:rPr lang="en-US" sz="2800" b="1" dirty="0">
                <a:solidFill>
                  <a:srgbClr val="595959"/>
                </a:solidFill>
                <a:latin typeface="Arial"/>
                <a:cs typeface="Arial"/>
              </a:rPr>
              <a:t>Stage 4: Building political support. </a:t>
            </a:r>
            <a:r>
              <a:rPr lang="en-US" sz="2800" dirty="0">
                <a:solidFill>
                  <a:srgbClr val="595959"/>
                </a:solidFill>
                <a:latin typeface="Arial"/>
                <a:cs typeface="Arial"/>
              </a:rPr>
              <a:t>This is the </a:t>
            </a:r>
            <a:r>
              <a:rPr lang="en-US" sz="2800" dirty="0" err="1">
                <a:solidFill>
                  <a:srgbClr val="595959"/>
                </a:solidFill>
                <a:latin typeface="Arial"/>
                <a:cs typeface="Arial"/>
              </a:rPr>
              <a:t>centrepiece</a:t>
            </a:r>
            <a:r>
              <a:rPr lang="en-US" sz="2800" dirty="0">
                <a:solidFill>
                  <a:srgbClr val="595959"/>
                </a:solidFill>
                <a:latin typeface="Arial"/>
                <a:cs typeface="Arial"/>
              </a:rPr>
              <a:t> of advocacy. Actions during this stage include coalition building, meeting with decision makers, awareness building, and delivering effective messages</a:t>
            </a:r>
            <a:r>
              <a:rPr lang="en-US" sz="2800" dirty="0" smtClean="0">
                <a:solidFill>
                  <a:srgbClr val="595959"/>
                </a:solidFill>
                <a:latin typeface="Arial"/>
                <a:cs typeface="Arial"/>
              </a:rPr>
              <a:t>.</a:t>
            </a:r>
            <a:endParaRPr lang="en-US" sz="2800" dirty="0">
              <a:solidFill>
                <a:srgbClr val="595959"/>
              </a:solidFill>
              <a:latin typeface="Arial"/>
              <a:cs typeface="Arial"/>
            </a:endParaRPr>
          </a:p>
        </p:txBody>
      </p:sp>
    </p:spTree>
    <p:extLst>
      <p:ext uri="{BB962C8B-B14F-4D97-AF65-F5344CB8AC3E}">
        <p14:creationId xmlns:p14="http://schemas.microsoft.com/office/powerpoint/2010/main" val="99256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7944" cy="1143000"/>
          </a:xfrm>
          <a:ln>
            <a:noFill/>
          </a:ln>
        </p:spPr>
        <p:txBody>
          <a:bodyPr>
            <a:normAutofit/>
          </a:bodyPr>
          <a:lstStyle/>
          <a:p>
            <a:pPr algn="l"/>
            <a:r>
              <a:rPr lang="en-US" sz="3600" b="1" smtClean="0">
                <a:solidFill>
                  <a:srgbClr val="49176D"/>
                </a:solidFill>
                <a:latin typeface="Arial"/>
                <a:cs typeface="Arial"/>
              </a:rPr>
              <a:t>THE DYNAMIC ADVOCACY PROCESS</a:t>
            </a:r>
            <a:endParaRPr lang="en-US" sz="3600" b="1" dirty="0">
              <a:solidFill>
                <a:srgbClr val="49176D"/>
              </a:solidFill>
              <a:latin typeface="Arial"/>
              <a:cs typeface="Arial"/>
            </a:endParaRPr>
          </a:p>
        </p:txBody>
      </p:sp>
      <p:sp>
        <p:nvSpPr>
          <p:cNvPr id="11" name="Content Placeholder 10"/>
          <p:cNvSpPr>
            <a:spLocks noGrp="1"/>
          </p:cNvSpPr>
          <p:nvPr>
            <p:ph idx="1"/>
          </p:nvPr>
        </p:nvSpPr>
        <p:spPr/>
        <p:txBody>
          <a:bodyPr>
            <a:normAutofit/>
          </a:bodyPr>
          <a:lstStyle/>
          <a:p>
            <a:pPr marL="0" indent="0">
              <a:lnSpc>
                <a:spcPct val="90000"/>
              </a:lnSpc>
              <a:buNone/>
              <a:defRPr/>
            </a:pPr>
            <a:r>
              <a:rPr lang="en-US" sz="2800" b="1" dirty="0" smtClean="0">
                <a:solidFill>
                  <a:srgbClr val="595959"/>
                </a:solidFill>
                <a:latin typeface="Arial"/>
                <a:cs typeface="Arial"/>
              </a:rPr>
              <a:t>Stage </a:t>
            </a:r>
            <a:r>
              <a:rPr lang="en-US" sz="2800" b="1" dirty="0">
                <a:solidFill>
                  <a:srgbClr val="595959"/>
                </a:solidFill>
                <a:latin typeface="Arial"/>
                <a:cs typeface="Arial"/>
              </a:rPr>
              <a:t>5: Bringing issues, solutions, and political will together for policy action. </a:t>
            </a:r>
            <a:r>
              <a:rPr lang="en-US" sz="2800" dirty="0" smtClean="0">
                <a:solidFill>
                  <a:srgbClr val="595959"/>
                </a:solidFill>
                <a:latin typeface="Arial"/>
                <a:cs typeface="Arial"/>
              </a:rPr>
              <a:t>When all three elements are present—a problem is </a:t>
            </a:r>
            <a:r>
              <a:rPr lang="en-US" sz="2800" dirty="0" err="1" smtClean="0">
                <a:solidFill>
                  <a:srgbClr val="595959"/>
                </a:solidFill>
                <a:latin typeface="Arial"/>
                <a:cs typeface="Arial"/>
              </a:rPr>
              <a:t>recognised</a:t>
            </a:r>
            <a:r>
              <a:rPr lang="en-US" sz="2800" dirty="0" smtClean="0">
                <a:solidFill>
                  <a:srgbClr val="595959"/>
                </a:solidFill>
                <a:latin typeface="Arial"/>
                <a:cs typeface="Arial"/>
              </a:rPr>
              <a:t>, a proposed solution is accepted, and there is a political will to act—a short window of opportunity is created which advocates need to seize. Understanding the decision-making process and a solid advocacy strategy will increase the likelihood of creating windows of opportunity for action</a:t>
            </a:r>
            <a:r>
              <a:rPr lang="en-US" sz="2800" dirty="0" smtClean="0">
                <a:solidFill>
                  <a:srgbClr val="595959"/>
                </a:solidFill>
                <a:latin typeface="Arial"/>
                <a:cs typeface="Arial"/>
              </a:rPr>
              <a:t>.</a:t>
            </a:r>
            <a:endParaRPr lang="en-US" sz="2800" dirty="0" smtClean="0">
              <a:solidFill>
                <a:srgbClr val="595959"/>
              </a:solidFill>
              <a:latin typeface="Arial"/>
              <a:cs typeface="Arial"/>
            </a:endParaRPr>
          </a:p>
        </p:txBody>
      </p:sp>
    </p:spTree>
    <p:extLst>
      <p:ext uri="{BB962C8B-B14F-4D97-AF65-F5344CB8AC3E}">
        <p14:creationId xmlns:p14="http://schemas.microsoft.com/office/powerpoint/2010/main" val="63239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694</Words>
  <Application>Microsoft Macintosh PowerPoint</Application>
  <PresentationFormat>On-screen Show (4:3)</PresentationFormat>
  <Paragraphs>51</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Office Theme</vt:lpstr>
      <vt:lpstr>PowerPoint Presentation</vt:lpstr>
      <vt:lpstr>PowerPoint Presentation</vt:lpstr>
      <vt:lpstr>PowerPoint Presentation</vt:lpstr>
      <vt:lpstr>PowerPoint Presentation</vt:lpstr>
      <vt:lpstr>What is ADVOCACY?</vt:lpstr>
      <vt:lpstr>THE DYNAMIC ADVOCACY PROCESS</vt:lpstr>
      <vt:lpstr>THE DYNAMIC ADVOCACY PROCESS</vt:lpstr>
      <vt:lpstr>THE DYNAMIC ADVOCACY PROCESS</vt:lpstr>
      <vt:lpstr>THE DYNAMIC ADVOCACY PROCESS</vt:lpstr>
      <vt:lpstr>THE DYNAMIC ADVOCACY PROCESS</vt:lpstr>
      <vt:lpstr>PowerPoint Presentation</vt:lpstr>
      <vt:lpstr>PowerPoint Presentation</vt:lpstr>
    </vt:vector>
  </TitlesOfParts>
  <Company>Demo Version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Version</dc:creator>
  <cp:lastModifiedBy>Malyn Ando</cp:lastModifiedBy>
  <cp:revision>60</cp:revision>
  <dcterms:created xsi:type="dcterms:W3CDTF">2013-06-20T02:38:11Z</dcterms:created>
  <dcterms:modified xsi:type="dcterms:W3CDTF">2018-02-15T15:02:11Z</dcterms:modified>
</cp:coreProperties>
</file>