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6" r:id="rId3"/>
    <p:sldId id="277" r:id="rId4"/>
    <p:sldId id="258" r:id="rId5"/>
    <p:sldId id="257" r:id="rId6"/>
    <p:sldId id="278" r:id="rId7"/>
    <p:sldId id="279" r:id="rId8"/>
    <p:sldId id="280" r:id="rId9"/>
    <p:sldId id="281" r:id="rId10"/>
    <p:sldId id="282" r:id="rId11"/>
    <p:sldId id="283" r:id="rId12"/>
    <p:sldId id="271"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04040"/>
    <a:srgbClr val="E22095"/>
    <a:srgbClr val="E640FF"/>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59211"/>
  </p:normalViewPr>
  <p:slideViewPr>
    <p:cSldViewPr snapToGrid="0" snapToObjects="1">
      <p:cViewPr varScale="1">
        <p:scale>
          <a:sx n="43" d="100"/>
          <a:sy n="43" d="100"/>
        </p:scale>
        <p:origin x="216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C24-E266-734E-93CD-D158CC1F1069}" type="datetimeFigureOut">
              <a:rPr lang="en-US" smtClean="0"/>
              <a:t>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9FC93-D02B-B448-BE2F-34B91E1C23B3}" type="slidenum">
              <a:rPr lang="en-US" smtClean="0"/>
              <a:t>‹#›</a:t>
            </a:fld>
            <a:endParaRPr lang="en-US"/>
          </a:p>
        </p:txBody>
      </p:sp>
    </p:spTree>
    <p:extLst>
      <p:ext uri="{BB962C8B-B14F-4D97-AF65-F5344CB8AC3E}">
        <p14:creationId xmlns:p14="http://schemas.microsoft.com/office/powerpoint/2010/main" val="100834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rrow.org.my/wp-content/uploads/2017/03/ARROW-Brief-Right-to-Sexuality.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rrow.org.my/wp-content/uploads/2017/03/ARROW-Brief-Right-to-Sexuality.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rrow.org.my/wp-content/uploads/2017/03/ARROW-Brief-Right-to-Sexuality.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rrow.org.my/wp-content/uploads/2017/03/ARROW-Brief-Right-to-Sexuality.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rrow.org.my/wp-content/uploads/2017/03/ARROW-Brief-Right-to-Sexualit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rrow.org.my/wp-content/uploads/2017/03/ARROW-Brief-Right-to-Sexuality.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rrow.org.my/wp-content/uploads/2017/03/ARROW-Brief-Right-to-Sexuality.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source: http://</a:t>
            </a:r>
            <a:r>
              <a:rPr lang="en-US" dirty="0" err="1"/>
              <a:t>www.themreport.com</a:t>
            </a:r>
            <a:r>
              <a:rPr lang="en-US" dirty="0"/>
              <a:t>/</a:t>
            </a:r>
            <a:r>
              <a:rPr lang="en-US" dirty="0" err="1"/>
              <a:t>wp</a:t>
            </a:r>
            <a:r>
              <a:rPr lang="en-US" dirty="0"/>
              <a:t>-content/uploads/2018/01/iStock-846997320-300x181.jpg</a:t>
            </a:r>
          </a:p>
        </p:txBody>
      </p:sp>
      <p:sp>
        <p:nvSpPr>
          <p:cNvPr id="4" name="Slide Number Placeholder 3"/>
          <p:cNvSpPr>
            <a:spLocks noGrp="1"/>
          </p:cNvSpPr>
          <p:nvPr>
            <p:ph type="sldNum" sz="quarter" idx="10"/>
          </p:nvPr>
        </p:nvSpPr>
        <p:spPr/>
        <p:txBody>
          <a:bodyPr/>
          <a:lstStyle/>
          <a:p>
            <a:fld id="{B919FC93-D02B-B448-BE2F-34B91E1C23B3}" type="slidenum">
              <a:rPr lang="en-US" smtClean="0"/>
              <a:t>2</a:t>
            </a:fld>
            <a:endParaRPr lang="en-US"/>
          </a:p>
        </p:txBody>
      </p:sp>
    </p:spTree>
    <p:extLst>
      <p:ext uri="{BB962C8B-B14F-4D97-AF65-F5344CB8AC3E}">
        <p14:creationId xmlns:p14="http://schemas.microsoft.com/office/powerpoint/2010/main" val="117917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9FC93-D02B-B448-BE2F-34B91E1C23B3}" type="slidenum">
              <a:rPr lang="en-US" smtClean="0"/>
              <a:t>3</a:t>
            </a:fld>
            <a:endParaRPr lang="en-US"/>
          </a:p>
        </p:txBody>
      </p:sp>
    </p:spTree>
    <p:extLst>
      <p:ext uri="{BB962C8B-B14F-4D97-AF65-F5344CB8AC3E}">
        <p14:creationId xmlns:p14="http://schemas.microsoft.com/office/powerpoint/2010/main" val="140263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Das, Arpita. </a:t>
            </a:r>
            <a:r>
              <a:rPr lang="en-US" sz="1200" i="1" kern="1200" dirty="0">
                <a:solidFill>
                  <a:schemeClr val="tx1"/>
                </a:solidFill>
                <a:effectLst/>
                <a:latin typeface="+mn-lt"/>
                <a:ea typeface="+mn-ea"/>
                <a:cs typeface="+mn-cs"/>
              </a:rPr>
              <a:t>Right to Sexuality: Intersections with Education, Employment, Law and Citizenship. </a:t>
            </a:r>
            <a:r>
              <a:rPr lang="en-US" sz="1200" kern="1200" dirty="0">
                <a:solidFill>
                  <a:schemeClr val="tx1"/>
                </a:solidFill>
                <a:effectLst/>
                <a:latin typeface="+mn-lt"/>
                <a:ea typeface="+mn-ea"/>
                <a:cs typeface="+mn-cs"/>
              </a:rPr>
              <a:t>Kuala Lumpur: Asian-Pacific Resource &amp; Research Centre for Women (ARROW), 2016. </a:t>
            </a:r>
            <a:r>
              <a:rPr lang="en-GB" sz="1200" u="sng" kern="1200" dirty="0">
                <a:solidFill>
                  <a:schemeClr val="tx1"/>
                </a:solidFill>
                <a:effectLst/>
                <a:latin typeface="+mn-lt"/>
                <a:ea typeface="+mn-ea"/>
                <a:cs typeface="+mn-cs"/>
                <a:hlinkClick r:id="rId3"/>
              </a:rPr>
              <a:t>http://arrow.org.my/wp-content/uploads/2017/03/ARROW-Brief-Right-to-Sexuality.pdf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5</a:t>
            </a:fld>
            <a:endParaRPr lang="en-US"/>
          </a:p>
        </p:txBody>
      </p:sp>
    </p:spTree>
    <p:extLst>
      <p:ext uri="{BB962C8B-B14F-4D97-AF65-F5344CB8AC3E}">
        <p14:creationId xmlns:p14="http://schemas.microsoft.com/office/powerpoint/2010/main" val="31122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Das, Arpita. </a:t>
            </a:r>
            <a:r>
              <a:rPr lang="en-US" sz="1200" i="1" kern="1200" dirty="0">
                <a:solidFill>
                  <a:schemeClr val="tx1"/>
                </a:solidFill>
                <a:effectLst/>
                <a:latin typeface="+mn-lt"/>
                <a:ea typeface="+mn-ea"/>
                <a:cs typeface="+mn-cs"/>
              </a:rPr>
              <a:t>Right to Sexuality: Intersections with Education, Employment, Law and Citizenship. </a:t>
            </a:r>
            <a:r>
              <a:rPr lang="en-US" sz="1200" kern="1200" dirty="0">
                <a:solidFill>
                  <a:schemeClr val="tx1"/>
                </a:solidFill>
                <a:effectLst/>
                <a:latin typeface="+mn-lt"/>
                <a:ea typeface="+mn-ea"/>
                <a:cs typeface="+mn-cs"/>
              </a:rPr>
              <a:t>Kuala Lumpur: Asian-Pacific Resource &amp; Research Centre for Women (ARROW), 2016. </a:t>
            </a:r>
            <a:r>
              <a:rPr lang="en-GB" sz="1200" u="sng" kern="1200" dirty="0">
                <a:solidFill>
                  <a:schemeClr val="tx1"/>
                </a:solidFill>
                <a:effectLst/>
                <a:latin typeface="+mn-lt"/>
                <a:ea typeface="+mn-ea"/>
                <a:cs typeface="+mn-cs"/>
                <a:hlinkClick r:id="rId3"/>
              </a:rPr>
              <a:t>http://arrow.org.my/wp-content/uploads/2017/03/ARROW-Brief-Right-to-Sexuality.pdf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6</a:t>
            </a:fld>
            <a:endParaRPr lang="en-US"/>
          </a:p>
        </p:txBody>
      </p:sp>
    </p:spTree>
    <p:extLst>
      <p:ext uri="{BB962C8B-B14F-4D97-AF65-F5344CB8AC3E}">
        <p14:creationId xmlns:p14="http://schemas.microsoft.com/office/powerpoint/2010/main" val="144039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Das, Arpita. </a:t>
            </a:r>
            <a:r>
              <a:rPr lang="en-US" sz="1200" i="1" kern="1200" dirty="0">
                <a:solidFill>
                  <a:schemeClr val="tx1"/>
                </a:solidFill>
                <a:effectLst/>
                <a:latin typeface="+mn-lt"/>
                <a:ea typeface="+mn-ea"/>
                <a:cs typeface="+mn-cs"/>
              </a:rPr>
              <a:t>Right to Sexuality: Intersections with Education, Employment, Law and Citizenship. </a:t>
            </a:r>
            <a:r>
              <a:rPr lang="en-US" sz="1200" kern="1200" dirty="0">
                <a:solidFill>
                  <a:schemeClr val="tx1"/>
                </a:solidFill>
                <a:effectLst/>
                <a:latin typeface="+mn-lt"/>
                <a:ea typeface="+mn-ea"/>
                <a:cs typeface="+mn-cs"/>
              </a:rPr>
              <a:t>Kuala Lumpur: Asian-Pacific Resource &amp; Research Centre for Women (ARROW), 2016. </a:t>
            </a:r>
            <a:r>
              <a:rPr lang="en-GB" sz="1200" u="sng" kern="1200" dirty="0">
                <a:solidFill>
                  <a:schemeClr val="tx1"/>
                </a:solidFill>
                <a:effectLst/>
                <a:latin typeface="+mn-lt"/>
                <a:ea typeface="+mn-ea"/>
                <a:cs typeface="+mn-cs"/>
                <a:hlinkClick r:id="rId3"/>
              </a:rPr>
              <a:t>http://arrow.org.my/wp-content/uploads/2017/03/ARROW-Brief-Right-to-Sexuality.pdf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7</a:t>
            </a:fld>
            <a:endParaRPr lang="en-US"/>
          </a:p>
        </p:txBody>
      </p:sp>
    </p:spTree>
    <p:extLst>
      <p:ext uri="{BB962C8B-B14F-4D97-AF65-F5344CB8AC3E}">
        <p14:creationId xmlns:p14="http://schemas.microsoft.com/office/powerpoint/2010/main" val="98419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Das, Arpita. </a:t>
            </a:r>
            <a:r>
              <a:rPr lang="en-US" sz="1200" i="1" kern="1200" dirty="0">
                <a:solidFill>
                  <a:schemeClr val="tx1"/>
                </a:solidFill>
                <a:effectLst/>
                <a:latin typeface="+mn-lt"/>
                <a:ea typeface="+mn-ea"/>
                <a:cs typeface="+mn-cs"/>
              </a:rPr>
              <a:t>Right to Sexuality: Intersections with Education, Employment, Law and Citizenship. </a:t>
            </a:r>
            <a:r>
              <a:rPr lang="en-US" sz="1200" kern="1200" dirty="0">
                <a:solidFill>
                  <a:schemeClr val="tx1"/>
                </a:solidFill>
                <a:effectLst/>
                <a:latin typeface="+mn-lt"/>
                <a:ea typeface="+mn-ea"/>
                <a:cs typeface="+mn-cs"/>
              </a:rPr>
              <a:t>Kuala Lumpur: Asian-Pacific Resource &amp; Research Centre for Women (ARROW), 2016. </a:t>
            </a:r>
            <a:r>
              <a:rPr lang="en-GB" sz="1200" u="sng" kern="1200" dirty="0">
                <a:solidFill>
                  <a:schemeClr val="tx1"/>
                </a:solidFill>
                <a:effectLst/>
                <a:latin typeface="+mn-lt"/>
                <a:ea typeface="+mn-ea"/>
                <a:cs typeface="+mn-cs"/>
                <a:hlinkClick r:id="rId3"/>
              </a:rPr>
              <a:t>http://arrow.org.my/wp-content/uploads/2017/03/ARROW-Brief-Right-to-Sexuality.pdf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8</a:t>
            </a:fld>
            <a:endParaRPr lang="en-US"/>
          </a:p>
        </p:txBody>
      </p:sp>
    </p:spTree>
    <p:extLst>
      <p:ext uri="{BB962C8B-B14F-4D97-AF65-F5344CB8AC3E}">
        <p14:creationId xmlns:p14="http://schemas.microsoft.com/office/powerpoint/2010/main" val="182475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Das, Arpita. </a:t>
            </a:r>
            <a:r>
              <a:rPr lang="en-US" sz="1200" i="1" kern="1200" dirty="0">
                <a:solidFill>
                  <a:schemeClr val="tx1"/>
                </a:solidFill>
                <a:effectLst/>
                <a:latin typeface="+mn-lt"/>
                <a:ea typeface="+mn-ea"/>
                <a:cs typeface="+mn-cs"/>
              </a:rPr>
              <a:t>Right to Sexuality: Intersections with Education, Employment, Law and Citizenship. </a:t>
            </a:r>
            <a:r>
              <a:rPr lang="en-US" sz="1200" kern="1200" dirty="0">
                <a:solidFill>
                  <a:schemeClr val="tx1"/>
                </a:solidFill>
                <a:effectLst/>
                <a:latin typeface="+mn-lt"/>
                <a:ea typeface="+mn-ea"/>
                <a:cs typeface="+mn-cs"/>
              </a:rPr>
              <a:t>Kuala Lumpur: Asian-Pacific Resource &amp; Research Centre for Women (ARROW), 2016. </a:t>
            </a:r>
            <a:r>
              <a:rPr lang="en-GB" sz="1200" u="sng" kern="1200" dirty="0">
                <a:solidFill>
                  <a:schemeClr val="tx1"/>
                </a:solidFill>
                <a:effectLst/>
                <a:latin typeface="+mn-lt"/>
                <a:ea typeface="+mn-ea"/>
                <a:cs typeface="+mn-cs"/>
                <a:hlinkClick r:id="rId3"/>
              </a:rPr>
              <a:t>http://arrow.org.my/wp-content/uploads/2017/03/ARROW-Brief-Right-to-Sexuality.pdf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9</a:t>
            </a:fld>
            <a:endParaRPr lang="en-US"/>
          </a:p>
        </p:txBody>
      </p:sp>
    </p:spTree>
    <p:extLst>
      <p:ext uri="{BB962C8B-B14F-4D97-AF65-F5344CB8AC3E}">
        <p14:creationId xmlns:p14="http://schemas.microsoft.com/office/powerpoint/2010/main" val="39113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Das, Arpita. </a:t>
            </a:r>
            <a:r>
              <a:rPr lang="en-US" sz="1200" i="1" kern="1200" dirty="0">
                <a:solidFill>
                  <a:schemeClr val="tx1"/>
                </a:solidFill>
                <a:effectLst/>
                <a:latin typeface="+mn-lt"/>
                <a:ea typeface="+mn-ea"/>
                <a:cs typeface="+mn-cs"/>
              </a:rPr>
              <a:t>Right to Sexuality: Intersections with Education, Employment, Law and Citizenship. </a:t>
            </a:r>
            <a:r>
              <a:rPr lang="en-US" sz="1200" kern="1200" dirty="0">
                <a:solidFill>
                  <a:schemeClr val="tx1"/>
                </a:solidFill>
                <a:effectLst/>
                <a:latin typeface="+mn-lt"/>
                <a:ea typeface="+mn-ea"/>
                <a:cs typeface="+mn-cs"/>
              </a:rPr>
              <a:t>Kuala Lumpur: Asian-Pacific Resource &amp; Research Centre for Women (ARROW), 2016. </a:t>
            </a:r>
            <a:r>
              <a:rPr lang="en-GB" sz="1200" u="sng" kern="1200" dirty="0">
                <a:solidFill>
                  <a:schemeClr val="tx1"/>
                </a:solidFill>
                <a:effectLst/>
                <a:latin typeface="+mn-lt"/>
                <a:ea typeface="+mn-ea"/>
                <a:cs typeface="+mn-cs"/>
                <a:hlinkClick r:id="rId3"/>
              </a:rPr>
              <a:t>http://arrow.org.my/wp-content/uploads/2017/03/ARROW-Brief-Right-to-Sexuality.pdf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10</a:t>
            </a:fld>
            <a:endParaRPr lang="en-US"/>
          </a:p>
        </p:txBody>
      </p:sp>
    </p:spTree>
    <p:extLst>
      <p:ext uri="{BB962C8B-B14F-4D97-AF65-F5344CB8AC3E}">
        <p14:creationId xmlns:p14="http://schemas.microsoft.com/office/powerpoint/2010/main" val="153732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Migrants (both legal and undocumented), refugees, stateless people, and those who governments sometimes refuse to </a:t>
            </a:r>
            <a:r>
              <a:rPr lang="en-US" dirty="0" err="1"/>
              <a:t>recognise</a:t>
            </a:r>
            <a:r>
              <a:rPr lang="en-US" dirty="0"/>
              <a:t> as citizens, also need a specific mention here. Issues of citizenship must also look into issues of migration and especially women and trans migrants (who may or may not be documented) and address deeper issues of violence and discrimination within migrant and refugee communities. In an ever-changing world of migration, this includes doing away with discriminatory screening practices at the port of entry for a variety of reasons including HIV status and pregnancy. It is important to </a:t>
            </a:r>
            <a:r>
              <a:rPr lang="en-US" dirty="0" err="1"/>
              <a:t>recognise</a:t>
            </a:r>
            <a:r>
              <a:rPr lang="en-US" dirty="0"/>
              <a:t> that people who fall at the intersections of more than one kind of </a:t>
            </a:r>
            <a:r>
              <a:rPr lang="en-US" dirty="0" err="1"/>
              <a:t>marginalisation</a:t>
            </a:r>
            <a:r>
              <a:rPr lang="en-US" dirty="0"/>
              <a:t> category face more enhanced degrees of discrimination. Thus, women migrants face additional degrees of </a:t>
            </a:r>
            <a:r>
              <a:rPr lang="en-US" dirty="0" err="1"/>
              <a:t>marginalisation</a:t>
            </a:r>
            <a:r>
              <a:rPr lang="en-US" dirty="0"/>
              <a:t> in different counties having to face discrimination on the basis of their gender and citizenship status. Looking at issues of sexual citizenship and paying particular attention on </a:t>
            </a:r>
            <a:r>
              <a:rPr lang="en-US" dirty="0" err="1"/>
              <a:t>marginalised</a:t>
            </a:r>
            <a:r>
              <a:rPr lang="en-US" dirty="0"/>
              <a:t> communities would include getting rid of discriminatory laws and policies that </a:t>
            </a:r>
            <a:r>
              <a:rPr lang="en-US" dirty="0" err="1"/>
              <a:t>criminalise</a:t>
            </a:r>
            <a:r>
              <a:rPr lang="en-US" dirty="0"/>
              <a:t> people of diverse genders and sexualities. For example, this would include doing away with </a:t>
            </a:r>
            <a:r>
              <a:rPr lang="en-US" dirty="0" err="1"/>
              <a:t>antisodomy</a:t>
            </a:r>
            <a:r>
              <a:rPr lang="en-US" dirty="0"/>
              <a:t> laws within countries that </a:t>
            </a:r>
            <a:r>
              <a:rPr lang="en-US" dirty="0" err="1"/>
              <a:t>criminalise</a:t>
            </a:r>
            <a:r>
              <a:rPr lang="en-US" dirty="0"/>
              <a:t> certain people for their sexual </a:t>
            </a:r>
            <a:r>
              <a:rPr lang="en-US" dirty="0" err="1"/>
              <a:t>behaviour</a:t>
            </a:r>
            <a:r>
              <a:rPr lang="en-US" dirty="0"/>
              <a:t> and expression. This would also include setting up equitable laws and policies that focus on (but not limit to) women and trans people and protect their interests thus extending to gender-just laws and policies, access to health including sexual and reproductive health services, prevention of gender-based violence and abuse, and recognition of women as citizens with equal rights to education, employment, vote and be elected as a government representative. Ideas of citizenship could also extend to doing away with restrictions on people to move into their partners’ countries; right to asylum in a safe country on grounds of gender, HIV status, SOGIE status and others; and right to visit and consent to treatment of a partner for </a:t>
            </a:r>
            <a:r>
              <a:rPr lang="en-US" dirty="0" err="1"/>
              <a:t>samesex</a:t>
            </a:r>
            <a:r>
              <a:rPr lang="en-US" dirty="0"/>
              <a:t> desiring people and people who may not be married and others. It must additionally enable people to access benefits related to health, education, employment, and decent living conditions in a safe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Das, Arpita. </a:t>
            </a:r>
            <a:r>
              <a:rPr lang="en-US" sz="1200" i="1" kern="1200" dirty="0">
                <a:solidFill>
                  <a:schemeClr val="tx1"/>
                </a:solidFill>
                <a:effectLst/>
                <a:latin typeface="+mn-lt"/>
                <a:ea typeface="+mn-ea"/>
                <a:cs typeface="+mn-cs"/>
              </a:rPr>
              <a:t>Right to Sexuality: Intersections with Education, Employment, Law and Citizenship. </a:t>
            </a:r>
            <a:r>
              <a:rPr lang="en-US" sz="1200" kern="1200" dirty="0">
                <a:solidFill>
                  <a:schemeClr val="tx1"/>
                </a:solidFill>
                <a:effectLst/>
                <a:latin typeface="+mn-lt"/>
                <a:ea typeface="+mn-ea"/>
                <a:cs typeface="+mn-cs"/>
              </a:rPr>
              <a:t>Kuala Lumpur: Asian-Pacific Resource &amp; Research Centre for Women (ARROW), 2016. </a:t>
            </a:r>
            <a:r>
              <a:rPr lang="en-GB" sz="1200" u="sng" kern="1200" dirty="0">
                <a:solidFill>
                  <a:schemeClr val="tx1"/>
                </a:solidFill>
                <a:effectLst/>
                <a:latin typeface="+mn-lt"/>
                <a:ea typeface="+mn-ea"/>
                <a:cs typeface="+mn-cs"/>
                <a:hlinkClick r:id="rId3"/>
              </a:rPr>
              <a:t>http://arrow.org.my/wp-content/uploads/2017/03/ARROW-Brief-Right-to-Sexuality.pdf</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19FC93-D02B-B448-BE2F-34B91E1C23B3}" type="slidenum">
              <a:rPr lang="en-US" smtClean="0"/>
              <a:t>11</a:t>
            </a:fld>
            <a:endParaRPr lang="en-US"/>
          </a:p>
        </p:txBody>
      </p:sp>
    </p:spTree>
    <p:extLst>
      <p:ext uri="{BB962C8B-B14F-4D97-AF65-F5344CB8AC3E}">
        <p14:creationId xmlns:p14="http://schemas.microsoft.com/office/powerpoint/2010/main" val="91920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75370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11830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46023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12789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E3CE6-0751-7F44-9F90-F375378301B2}" type="datetimeFigureOut">
              <a:rPr lang="en-US" smtClean="0"/>
              <a:pPr/>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643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77492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E3CE6-0751-7F44-9F90-F375378301B2}" type="datetimeFigureOut">
              <a:rPr lang="en-US" smtClean="0"/>
              <a:pPr/>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84262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E3CE6-0751-7F44-9F90-F375378301B2}" type="datetimeFigureOut">
              <a:rPr lang="en-US" smtClean="0"/>
              <a:pPr/>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62038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3CE6-0751-7F44-9F90-F375378301B2}" type="datetimeFigureOut">
              <a:rPr lang="en-US" smtClean="0"/>
              <a:pPr/>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241170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315796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E3CE6-0751-7F44-9F90-F375378301B2}" type="datetimeFigureOut">
              <a:rPr lang="en-US" smtClean="0"/>
              <a:pPr/>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97FC6-CA3F-9741-86F6-122880111D76}" type="slidenum">
              <a:rPr lang="en-US" smtClean="0"/>
              <a:pPr/>
              <a:t>‹#›</a:t>
            </a:fld>
            <a:endParaRPr lang="en-US"/>
          </a:p>
        </p:txBody>
      </p:sp>
    </p:spTree>
    <p:extLst>
      <p:ext uri="{BB962C8B-B14F-4D97-AF65-F5344CB8AC3E}">
        <p14:creationId xmlns:p14="http://schemas.microsoft.com/office/powerpoint/2010/main" val="408664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3CE6-0751-7F44-9F90-F375378301B2}" type="datetimeFigureOut">
              <a:rPr lang="en-US" smtClean="0"/>
              <a:pPr/>
              <a:t>2/18/2019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97FC6-CA3F-9741-86F6-122880111D76}" type="slidenum">
              <a:rPr lang="en-US" smtClean="0"/>
              <a:pPr/>
              <a:t>‹#›</a:t>
            </a:fld>
            <a:endParaRPr lang="en-US"/>
          </a:p>
        </p:txBody>
      </p:sp>
      <p:pic>
        <p:nvPicPr>
          <p:cNvPr id="7" name="Picture 6" descr="Arrow-PP-Templete-v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712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24167" y="2169583"/>
            <a:ext cx="184666" cy="369332"/>
          </a:xfrm>
          <a:prstGeom prst="rect">
            <a:avLst/>
          </a:prstGeom>
          <a:noFill/>
        </p:spPr>
        <p:txBody>
          <a:bodyPr wrap="none" rtlCol="0">
            <a:spAutoFit/>
          </a:bodyPr>
          <a:lstStyle/>
          <a:p>
            <a:endParaRPr lang="en-US" dirty="0"/>
          </a:p>
        </p:txBody>
      </p:sp>
      <p:pic>
        <p:nvPicPr>
          <p:cNvPr id="3" name="Picture 2" descr="Arrow-PP-Opening-v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61945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1148"/>
          </a:xfrm>
          <a:ln>
            <a:noFill/>
          </a:ln>
        </p:spPr>
        <p:txBody>
          <a:bodyPr>
            <a:normAutofit/>
          </a:bodyPr>
          <a:lstStyle/>
          <a:p>
            <a:pPr algn="l"/>
            <a:r>
              <a:rPr lang="en-US" sz="3600" b="1" dirty="0">
                <a:solidFill>
                  <a:srgbClr val="49176D"/>
                </a:solidFill>
                <a:latin typeface="Arial"/>
                <a:cs typeface="Arial"/>
              </a:rPr>
              <a:t>WHEN LOOKING AT CITIZENSHIP</a:t>
            </a:r>
            <a:r>
              <a:rPr lang="mr-IN" sz="3600" b="1" dirty="0">
                <a:solidFill>
                  <a:srgbClr val="49176D"/>
                </a:solidFill>
                <a:latin typeface="Arial"/>
                <a:cs typeface="Arial"/>
              </a:rPr>
              <a:t>…</a:t>
            </a:r>
            <a:endParaRPr lang="en-US" sz="3600" b="1" dirty="0">
              <a:solidFill>
                <a:srgbClr val="49176D"/>
              </a:solidFill>
              <a:latin typeface="Arial"/>
              <a:cs typeface="Arial"/>
            </a:endParaRPr>
          </a:p>
        </p:txBody>
      </p:sp>
      <p:sp>
        <p:nvSpPr>
          <p:cNvPr id="11" name="Content Placeholder 10"/>
          <p:cNvSpPr>
            <a:spLocks noGrp="1"/>
          </p:cNvSpPr>
          <p:nvPr>
            <p:ph idx="1"/>
          </p:nvPr>
        </p:nvSpPr>
        <p:spPr>
          <a:xfrm>
            <a:off x="457200" y="1318438"/>
            <a:ext cx="8229600" cy="4807726"/>
          </a:xfrm>
        </p:spPr>
        <p:txBody>
          <a:bodyPr>
            <a:normAutofit/>
          </a:bodyPr>
          <a:lstStyle/>
          <a:p>
            <a:r>
              <a:rPr lang="en-US" sz="3600" dirty="0"/>
              <a:t>Must cater to the idea that all people in the country must be treated equally, and must not be discriminated against on grounds of gender, SOGIE, HIV status, migrant and citizenship status, etc. </a:t>
            </a:r>
          </a:p>
          <a:p>
            <a:r>
              <a:rPr lang="en-US" sz="3600" dirty="0"/>
              <a:t>Need to actively support people in living lives, which are safe, healthy, and promotes their wellbeing.</a:t>
            </a:r>
          </a:p>
          <a:p>
            <a:endParaRPr lang="en-US" sz="3600" dirty="0"/>
          </a:p>
        </p:txBody>
      </p:sp>
    </p:spTree>
    <p:extLst>
      <p:ext uri="{BB962C8B-B14F-4D97-AF65-F5344CB8AC3E}">
        <p14:creationId xmlns:p14="http://schemas.microsoft.com/office/powerpoint/2010/main" val="1927166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1148"/>
          </a:xfrm>
          <a:ln>
            <a:noFill/>
          </a:ln>
        </p:spPr>
        <p:txBody>
          <a:bodyPr>
            <a:normAutofit/>
          </a:bodyPr>
          <a:lstStyle/>
          <a:p>
            <a:pPr algn="l"/>
            <a:r>
              <a:rPr lang="en-US" sz="3600" b="1" dirty="0">
                <a:solidFill>
                  <a:srgbClr val="49176D"/>
                </a:solidFill>
                <a:latin typeface="Arial"/>
                <a:cs typeface="Arial"/>
              </a:rPr>
              <a:t>WHEN LOOKING AT CITIZENSHIP</a:t>
            </a:r>
            <a:r>
              <a:rPr lang="mr-IN" sz="3600" b="1" dirty="0">
                <a:solidFill>
                  <a:srgbClr val="49176D"/>
                </a:solidFill>
                <a:latin typeface="Arial"/>
                <a:cs typeface="Arial"/>
              </a:rPr>
              <a:t>…</a:t>
            </a:r>
            <a:endParaRPr lang="en-US" sz="3600" b="1" dirty="0">
              <a:solidFill>
                <a:srgbClr val="49176D"/>
              </a:solidFill>
              <a:latin typeface="Arial"/>
              <a:cs typeface="Arial"/>
            </a:endParaRPr>
          </a:p>
        </p:txBody>
      </p:sp>
      <p:sp>
        <p:nvSpPr>
          <p:cNvPr id="11" name="Content Placeholder 10"/>
          <p:cNvSpPr>
            <a:spLocks noGrp="1"/>
          </p:cNvSpPr>
          <p:nvPr>
            <p:ph idx="1"/>
          </p:nvPr>
        </p:nvSpPr>
        <p:spPr>
          <a:xfrm>
            <a:off x="457200" y="1318438"/>
            <a:ext cx="8229600" cy="4807726"/>
          </a:xfrm>
        </p:spPr>
        <p:txBody>
          <a:bodyPr>
            <a:normAutofit/>
          </a:bodyPr>
          <a:lstStyle/>
          <a:p>
            <a:r>
              <a:rPr lang="en-US" sz="3600" dirty="0"/>
              <a:t>Must provide the best laws and policies, as well as access to services related to health, education, and employment to all.</a:t>
            </a:r>
          </a:p>
          <a:p>
            <a:r>
              <a:rPr lang="en-US" sz="3600" dirty="0"/>
              <a:t>A true concept of sexual citizenship would emerge with its foundations on values of equality, respect, and acceptance of diversity. </a:t>
            </a:r>
            <a:endParaRPr lang="en-GB" sz="3600" dirty="0"/>
          </a:p>
          <a:p>
            <a:pPr marL="0" indent="0">
              <a:lnSpc>
                <a:spcPct val="90000"/>
              </a:lnSpc>
              <a:buNone/>
              <a:defRPr/>
            </a:pPr>
            <a:endParaRPr lang="en-US" sz="3600" dirty="0">
              <a:solidFill>
                <a:srgbClr val="595959"/>
              </a:solidFill>
              <a:latin typeface="Arial"/>
              <a:cs typeface="Arial"/>
            </a:endParaRPr>
          </a:p>
        </p:txBody>
      </p:sp>
    </p:spTree>
    <p:extLst>
      <p:ext uri="{BB962C8B-B14F-4D97-AF65-F5344CB8AC3E}">
        <p14:creationId xmlns:p14="http://schemas.microsoft.com/office/powerpoint/2010/main" val="1840882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row-PP-Templete-Q&amp;A-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spTree>
    <p:extLst>
      <p:ext uri="{BB962C8B-B14F-4D97-AF65-F5344CB8AC3E}">
        <p14:creationId xmlns:p14="http://schemas.microsoft.com/office/powerpoint/2010/main" val="111812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8629" y="1662035"/>
            <a:ext cx="5215467"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Q &amp; A</a:t>
            </a:r>
          </a:p>
        </p:txBody>
      </p:sp>
      <p:pic>
        <p:nvPicPr>
          <p:cNvPr id="2" name="Picture 1" descr="Arrow-PP-Templete-Discussion-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5573485" y="976161"/>
            <a:ext cx="3147181" cy="1143000"/>
          </a:xfrm>
          <a:prstGeom prst="rect">
            <a:avLst/>
          </a:prstGeom>
          <a:ln>
            <a:no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E22095"/>
                </a:solidFill>
                <a:latin typeface="Arial"/>
                <a:cs typeface="Arial"/>
              </a:rPr>
              <a:t>Discussion</a:t>
            </a:r>
          </a:p>
        </p:txBody>
      </p:sp>
    </p:spTree>
    <p:extLst>
      <p:ext uri="{BB962C8B-B14F-4D97-AF65-F5344CB8AC3E}">
        <p14:creationId xmlns:p14="http://schemas.microsoft.com/office/powerpoint/2010/main" val="41839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50000"/>
            <a:grayscl/>
            <a:extLst>
              <a:ext uri="{28A0092B-C50C-407E-A947-70E740481C1C}">
                <a14:useLocalDpi xmlns:a14="http://schemas.microsoft.com/office/drawing/2010/main" val="0"/>
              </a:ext>
            </a:extLst>
          </a:blip>
          <a:stretch>
            <a:fillRect/>
          </a:stretch>
        </p:blipFill>
        <p:spPr>
          <a:xfrm>
            <a:off x="0" y="2169039"/>
            <a:ext cx="9144000" cy="5148224"/>
          </a:xfrm>
          <a:prstGeom prst="rect">
            <a:avLst/>
          </a:prstGeom>
        </p:spPr>
      </p:pic>
      <p:sp>
        <p:nvSpPr>
          <p:cNvPr id="10" name="Rectangle 1035"/>
          <p:cNvSpPr>
            <a:spLocks noChangeArrowheads="1"/>
          </p:cNvSpPr>
          <p:nvPr/>
        </p:nvSpPr>
        <p:spPr bwMode="auto">
          <a:xfrm>
            <a:off x="419100" y="148853"/>
            <a:ext cx="8305800" cy="3189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spcBef>
                <a:spcPct val="50000"/>
              </a:spcBef>
              <a:defRPr/>
            </a:pPr>
            <a:r>
              <a:rPr lang="en-US" sz="3600" b="1" dirty="0">
                <a:solidFill>
                  <a:srgbClr val="E22095"/>
                </a:solidFill>
                <a:latin typeface="Arial"/>
                <a:cs typeface="Arial"/>
              </a:rPr>
              <a:t>CAPACITY STRENGTHENING WORKSHOP</a:t>
            </a:r>
            <a:endParaRPr lang="en-US" sz="3600" b="1" dirty="0">
              <a:solidFill>
                <a:srgbClr val="49176D"/>
              </a:solidFill>
              <a:latin typeface="Arial"/>
              <a:cs typeface="Arial"/>
            </a:endParaRPr>
          </a:p>
          <a:p>
            <a:pPr algn="ctr">
              <a:spcBef>
                <a:spcPct val="50000"/>
              </a:spcBef>
              <a:defRPr/>
            </a:pPr>
            <a:r>
              <a:rPr lang="en-US" sz="3600" b="1" dirty="0">
                <a:solidFill>
                  <a:srgbClr val="49176D"/>
                </a:solidFill>
                <a:latin typeface="Arial"/>
                <a:cs typeface="Arial"/>
              </a:rPr>
              <a:t>Youth Sexuality and Intersections with Education, Health, Employment, Law, and  Citizenship</a:t>
            </a:r>
          </a:p>
        </p:txBody>
      </p:sp>
    </p:spTree>
    <p:extLst>
      <p:ext uri="{BB962C8B-B14F-4D97-AF65-F5344CB8AC3E}">
        <p14:creationId xmlns:p14="http://schemas.microsoft.com/office/powerpoint/2010/main" val="138432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1332553"/>
            <a:ext cx="9144000" cy="5516880"/>
          </a:xfrm>
          <a:prstGeom prst="rect">
            <a:avLst/>
          </a:prstGeom>
        </p:spPr>
      </p:pic>
      <p:sp>
        <p:nvSpPr>
          <p:cNvPr id="7" name="Title 1"/>
          <p:cNvSpPr txBox="1">
            <a:spLocks/>
          </p:cNvSpPr>
          <p:nvPr/>
        </p:nvSpPr>
        <p:spPr>
          <a:xfrm>
            <a:off x="457200" y="168313"/>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49176D"/>
                </a:solidFill>
                <a:latin typeface="Arial"/>
                <a:cs typeface="Arial"/>
              </a:rPr>
              <a:t>SESSION 7</a:t>
            </a:r>
          </a:p>
        </p:txBody>
      </p:sp>
      <p:sp>
        <p:nvSpPr>
          <p:cNvPr id="8" name="Rectangle 1035"/>
          <p:cNvSpPr>
            <a:spLocks noChangeArrowheads="1"/>
          </p:cNvSpPr>
          <p:nvPr/>
        </p:nvSpPr>
        <p:spPr bwMode="auto">
          <a:xfrm>
            <a:off x="490538" y="1183723"/>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nSpc>
                <a:spcPct val="80000"/>
              </a:lnSpc>
              <a:spcBef>
                <a:spcPct val="20000"/>
              </a:spcBef>
              <a:defRPr/>
            </a:pPr>
            <a:r>
              <a:rPr lang="en-US" sz="4400" b="1" dirty="0">
                <a:solidFill>
                  <a:srgbClr val="E22095"/>
                </a:solidFill>
                <a:latin typeface="Arial"/>
                <a:cs typeface="Arial"/>
              </a:rPr>
              <a:t>Sexuality and Citizenship</a:t>
            </a:r>
          </a:p>
        </p:txBody>
      </p:sp>
    </p:spTree>
    <p:extLst>
      <p:ext uri="{BB962C8B-B14F-4D97-AF65-F5344CB8AC3E}">
        <p14:creationId xmlns:p14="http://schemas.microsoft.com/office/powerpoint/2010/main" val="58345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74638"/>
            <a:ext cx="8229600" cy="1143000"/>
          </a:xfrm>
          <a:prstGeom prst="rect">
            <a:avLst/>
          </a:prstGeom>
          <a:ln>
            <a:no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49176D"/>
                </a:solidFill>
                <a:latin typeface="Arial"/>
                <a:cs typeface="Arial"/>
              </a:rPr>
              <a:t>Session 7 Input</a:t>
            </a:r>
          </a:p>
        </p:txBody>
      </p:sp>
      <p:sp>
        <p:nvSpPr>
          <p:cNvPr id="8" name="Rectangle 1035"/>
          <p:cNvSpPr>
            <a:spLocks noChangeArrowheads="1"/>
          </p:cNvSpPr>
          <p:nvPr/>
        </p:nvSpPr>
        <p:spPr bwMode="auto">
          <a:xfrm>
            <a:off x="490538" y="1523963"/>
            <a:ext cx="8305800" cy="1013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20000"/>
              </a:spcBef>
              <a:defRPr/>
            </a:pPr>
            <a:r>
              <a:rPr lang="en-US" sz="5500" b="1" dirty="0">
                <a:solidFill>
                  <a:srgbClr val="E22095"/>
                </a:solidFill>
                <a:latin typeface="Arial"/>
                <a:cs typeface="Arial"/>
              </a:rPr>
              <a:t>Sexual Citizenship</a:t>
            </a:r>
          </a:p>
        </p:txBody>
      </p:sp>
    </p:spTree>
    <p:extLst>
      <p:ext uri="{BB962C8B-B14F-4D97-AF65-F5344CB8AC3E}">
        <p14:creationId xmlns:p14="http://schemas.microsoft.com/office/powerpoint/2010/main" val="21626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is a CITIZEN?</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3800" dirty="0"/>
              <a:t>“</a:t>
            </a:r>
            <a:r>
              <a:rPr lang="mr-IN" sz="3800" dirty="0"/>
              <a:t>…</a:t>
            </a:r>
            <a:r>
              <a:rPr lang="en-US" sz="3800" dirty="0"/>
              <a:t>a person who legally belongs to a country and has the rights and protection of that country.”</a:t>
            </a:r>
          </a:p>
          <a:p>
            <a:pPr marL="0" indent="0">
              <a:lnSpc>
                <a:spcPct val="90000"/>
              </a:lnSpc>
              <a:buNone/>
              <a:defRPr/>
            </a:pPr>
            <a:endParaRPr lang="en-US" sz="3800" dirty="0"/>
          </a:p>
          <a:p>
            <a:pPr marL="0" indent="0" algn="r">
              <a:lnSpc>
                <a:spcPct val="90000"/>
              </a:lnSpc>
              <a:buNone/>
              <a:defRPr/>
            </a:pPr>
            <a:r>
              <a:rPr lang="en-US" sz="3800" dirty="0"/>
              <a:t>(Merriam-Webster)</a:t>
            </a:r>
          </a:p>
        </p:txBody>
      </p:sp>
    </p:spTree>
    <p:extLst>
      <p:ext uri="{BB962C8B-B14F-4D97-AF65-F5344CB8AC3E}">
        <p14:creationId xmlns:p14="http://schemas.microsoft.com/office/powerpoint/2010/main" val="186418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What is SEXUAL CITIZENSHIP?</a:t>
            </a:r>
          </a:p>
        </p:txBody>
      </p:sp>
      <p:sp>
        <p:nvSpPr>
          <p:cNvPr id="11" name="Content Placeholder 10"/>
          <p:cNvSpPr>
            <a:spLocks noGrp="1"/>
          </p:cNvSpPr>
          <p:nvPr>
            <p:ph idx="1"/>
          </p:nvPr>
        </p:nvSpPr>
        <p:spPr/>
        <p:txBody>
          <a:bodyPr>
            <a:normAutofit/>
          </a:bodyPr>
          <a:lstStyle/>
          <a:p>
            <a:pPr marL="0" indent="0">
              <a:lnSpc>
                <a:spcPct val="90000"/>
              </a:lnSpc>
              <a:buNone/>
              <a:defRPr/>
            </a:pPr>
            <a:r>
              <a:rPr lang="en-US" sz="3500" dirty="0"/>
              <a:t>“</a:t>
            </a:r>
            <a:r>
              <a:rPr lang="mr-IN" sz="3500" dirty="0"/>
              <a:t>…</a:t>
            </a:r>
            <a:r>
              <a:rPr lang="en-GB" sz="3500" dirty="0"/>
              <a:t>works on the broad view of the government granting its citizens certain rights, including the right to be protected from discrimination and access to government welfare and services,”* as well as sexual rights.</a:t>
            </a:r>
            <a:r>
              <a:rPr lang="en-US" sz="3500" dirty="0"/>
              <a:t> </a:t>
            </a:r>
          </a:p>
          <a:p>
            <a:pPr marL="0" indent="0" algn="r">
              <a:lnSpc>
                <a:spcPct val="90000"/>
              </a:lnSpc>
              <a:buNone/>
              <a:defRPr/>
            </a:pPr>
            <a:endParaRPr lang="en-US" dirty="0"/>
          </a:p>
          <a:p>
            <a:pPr marL="0" indent="0" algn="r">
              <a:lnSpc>
                <a:spcPct val="90000"/>
              </a:lnSpc>
              <a:buNone/>
              <a:defRPr/>
            </a:pPr>
            <a:r>
              <a:rPr lang="en-US" dirty="0"/>
              <a:t>* Carol Johnson</a:t>
            </a:r>
          </a:p>
        </p:txBody>
      </p:sp>
    </p:spTree>
    <p:extLst>
      <p:ext uri="{BB962C8B-B14F-4D97-AF65-F5344CB8AC3E}">
        <p14:creationId xmlns:p14="http://schemas.microsoft.com/office/powerpoint/2010/main" val="9936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KINDS OF SEXUAL RIGHTS</a:t>
            </a:r>
          </a:p>
        </p:txBody>
      </p:sp>
      <p:sp>
        <p:nvSpPr>
          <p:cNvPr id="11" name="Content Placeholder 10"/>
          <p:cNvSpPr>
            <a:spLocks noGrp="1"/>
          </p:cNvSpPr>
          <p:nvPr>
            <p:ph idx="1"/>
          </p:nvPr>
        </p:nvSpPr>
        <p:spPr/>
        <p:txBody>
          <a:bodyPr>
            <a:normAutofit/>
          </a:bodyPr>
          <a:lstStyle/>
          <a:p>
            <a:r>
              <a:rPr lang="en-GB" dirty="0"/>
              <a:t>Rights involving sexual practice; </a:t>
            </a:r>
            <a:endParaRPr lang="en-US" dirty="0"/>
          </a:p>
          <a:p>
            <a:r>
              <a:rPr lang="en-GB" dirty="0"/>
              <a:t>Rights of self-definition; and </a:t>
            </a:r>
            <a:endParaRPr lang="en-US" dirty="0"/>
          </a:p>
          <a:p>
            <a:r>
              <a:rPr lang="en-GB" dirty="0"/>
              <a:t>Rights gained from social and political institutions, thus, including right to marriage, family, and adoption, amongst others. </a:t>
            </a:r>
          </a:p>
          <a:p>
            <a:pPr marL="0" indent="0">
              <a:buNone/>
            </a:pPr>
            <a:endParaRPr lang="en-GB" sz="2800" dirty="0"/>
          </a:p>
          <a:p>
            <a:pPr marL="0" indent="0" algn="r">
              <a:buNone/>
            </a:pPr>
            <a:r>
              <a:rPr lang="en-GB" sz="2800" dirty="0"/>
              <a:t>(Diane Richardson</a:t>
            </a:r>
            <a:r>
              <a:rPr lang="en-US" sz="2800" dirty="0"/>
              <a:t>)</a:t>
            </a:r>
            <a:endParaRPr lang="en-US" sz="2500" dirty="0">
              <a:solidFill>
                <a:srgbClr val="595959"/>
              </a:solidFill>
              <a:latin typeface="Arial"/>
              <a:cs typeface="Arial"/>
            </a:endParaRPr>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87845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CITIZENSHIP</a:t>
            </a:r>
            <a:r>
              <a:rPr lang="mr-IN" sz="3600" b="1" dirty="0">
                <a:solidFill>
                  <a:srgbClr val="49176D"/>
                </a:solidFill>
                <a:latin typeface="Arial"/>
                <a:cs typeface="Arial"/>
              </a:rPr>
              <a:t>…</a:t>
            </a:r>
            <a:endParaRPr lang="en-US" sz="3600" b="1" dirty="0">
              <a:solidFill>
                <a:srgbClr val="49176D"/>
              </a:solidFill>
              <a:latin typeface="Arial"/>
              <a:cs typeface="Arial"/>
            </a:endParaRPr>
          </a:p>
        </p:txBody>
      </p:sp>
      <p:sp>
        <p:nvSpPr>
          <p:cNvPr id="11" name="Content Placeholder 10"/>
          <p:cNvSpPr>
            <a:spLocks noGrp="1"/>
          </p:cNvSpPr>
          <p:nvPr>
            <p:ph idx="1"/>
          </p:nvPr>
        </p:nvSpPr>
        <p:spPr/>
        <p:txBody>
          <a:bodyPr>
            <a:normAutofit fontScale="85000" lnSpcReduction="10000"/>
          </a:bodyPr>
          <a:lstStyle/>
          <a:p>
            <a:r>
              <a:rPr lang="en-US" dirty="0"/>
              <a:t>Concept includes determining the ‘legitimate’ people who comprise the nation and adhere to the laws enacted by the government, and have the right to be protected within the boundaries of the country. </a:t>
            </a:r>
          </a:p>
          <a:p>
            <a:r>
              <a:rPr lang="en-US" dirty="0"/>
              <a:t>Can be used to discriminate against particular communities, and must therefore be viewed more broadly to not just cater to all ‘legal citizens,’ but also to prevent exclusions on the basis of gender, sexual orientation or gender identity and expression (SOGIE) status, marital status, and HIV status, among others. </a:t>
            </a:r>
            <a:endParaRPr lang="en-GB" sz="2800" dirty="0"/>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99247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l"/>
            <a:r>
              <a:rPr lang="en-US" sz="3600" b="1" dirty="0">
                <a:solidFill>
                  <a:srgbClr val="49176D"/>
                </a:solidFill>
                <a:latin typeface="Arial"/>
                <a:cs typeface="Arial"/>
              </a:rPr>
              <a:t>WHEN LOOKING AT CITIZENSHIP</a:t>
            </a:r>
            <a:r>
              <a:rPr lang="mr-IN" sz="3600" b="1" dirty="0">
                <a:solidFill>
                  <a:srgbClr val="49176D"/>
                </a:solidFill>
                <a:latin typeface="Arial"/>
                <a:cs typeface="Arial"/>
              </a:rPr>
              <a:t>…</a:t>
            </a:r>
            <a:endParaRPr lang="en-US" sz="3600" b="1" dirty="0">
              <a:solidFill>
                <a:srgbClr val="49176D"/>
              </a:solidFill>
              <a:latin typeface="Arial"/>
              <a:cs typeface="Arial"/>
            </a:endParaRPr>
          </a:p>
        </p:txBody>
      </p:sp>
      <p:sp>
        <p:nvSpPr>
          <p:cNvPr id="11" name="Content Placeholder 10"/>
          <p:cNvSpPr>
            <a:spLocks noGrp="1"/>
          </p:cNvSpPr>
          <p:nvPr>
            <p:ph idx="1"/>
          </p:nvPr>
        </p:nvSpPr>
        <p:spPr>
          <a:xfrm>
            <a:off x="457200" y="1478970"/>
            <a:ext cx="8229600" cy="4525963"/>
          </a:xfrm>
        </p:spPr>
        <p:txBody>
          <a:bodyPr>
            <a:normAutofit fontScale="85000" lnSpcReduction="20000"/>
          </a:bodyPr>
          <a:lstStyle/>
          <a:p>
            <a:r>
              <a:rPr lang="en-US" dirty="0"/>
              <a:t>Need to consider </a:t>
            </a:r>
            <a:r>
              <a:rPr lang="en-US" dirty="0" err="1"/>
              <a:t>marginalised</a:t>
            </a:r>
            <a:r>
              <a:rPr lang="en-US" dirty="0"/>
              <a:t> within society—women, children, people with disabilities, people of diverse genders and sexualities, older people, and people living with HIV, sex workers, migrants (both legal and undocumented), refugees, stateless people, </a:t>
            </a:r>
            <a:r>
              <a:rPr lang="en-MY" dirty="0"/>
              <a:t>and those whom governments sometimes refuse to recognise as citizens. </a:t>
            </a:r>
          </a:p>
          <a:p>
            <a:r>
              <a:rPr lang="en-US" dirty="0"/>
              <a:t>Need to </a:t>
            </a:r>
            <a:r>
              <a:rPr lang="en-US" dirty="0" err="1"/>
              <a:t>recognise</a:t>
            </a:r>
            <a:r>
              <a:rPr lang="en-US" dirty="0"/>
              <a:t> that people who fall at the intersections of more than one kind of </a:t>
            </a:r>
            <a:r>
              <a:rPr lang="en-US" dirty="0" err="1"/>
              <a:t>marginalisation</a:t>
            </a:r>
            <a:r>
              <a:rPr lang="en-US" dirty="0"/>
              <a:t> category face more enhanced degrees of discrimination (e.g., women and trans migrants who may or may be undocumented).</a:t>
            </a:r>
            <a:endParaRPr lang="en-GB" sz="2800" dirty="0"/>
          </a:p>
          <a:p>
            <a:pPr marL="0" indent="0">
              <a:lnSpc>
                <a:spcPct val="90000"/>
              </a:lnSpc>
              <a:buNone/>
              <a:defRPr/>
            </a:pPr>
            <a:endParaRPr lang="en-US" sz="2500" dirty="0">
              <a:solidFill>
                <a:srgbClr val="595959"/>
              </a:solidFill>
              <a:latin typeface="Arial"/>
              <a:cs typeface="Arial"/>
            </a:endParaRPr>
          </a:p>
        </p:txBody>
      </p:sp>
    </p:spTree>
    <p:extLst>
      <p:ext uri="{BB962C8B-B14F-4D97-AF65-F5344CB8AC3E}">
        <p14:creationId xmlns:p14="http://schemas.microsoft.com/office/powerpoint/2010/main" val="1449993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1226</Words>
  <Application>Microsoft Office PowerPoint</Application>
  <PresentationFormat>On-screen Show (4:3)</PresentationFormat>
  <Paragraphs>54</Paragraphs>
  <Slides>13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What is a CITIZEN?</vt:lpstr>
      <vt:lpstr>What is SEXUAL CITIZENSHIP?</vt:lpstr>
      <vt:lpstr>KINDS OF SEXUAL RIGHTS</vt:lpstr>
      <vt:lpstr>CITIZENSHIP…</vt:lpstr>
      <vt:lpstr>WHEN LOOKING AT CITIZENSHIP…</vt:lpstr>
      <vt:lpstr>WHEN LOOKING AT CITIZENSHIP…</vt:lpstr>
      <vt:lpstr>WHEN LOOKING AT CITIZENSHIP…</vt:lpstr>
      <vt:lpstr>PowerPoint Presentation</vt:lpstr>
      <vt:lpstr>PowerPoint Presentation</vt:lpstr>
    </vt:vector>
  </TitlesOfParts>
  <Company>Demo 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Demo Version</dc:creator>
  <cp:lastModifiedBy>NS</cp:lastModifiedBy>
  <cp:revision>64</cp:revision>
  <dcterms:created xsi:type="dcterms:W3CDTF">2013-06-20T02:38:11Z</dcterms:created>
  <dcterms:modified xsi:type="dcterms:W3CDTF">2019-02-18T08:16:33Z</dcterms:modified>
</cp:coreProperties>
</file>