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76" r:id="rId3"/>
    <p:sldId id="277" r:id="rId4"/>
    <p:sldId id="282" r:id="rId5"/>
    <p:sldId id="257" r:id="rId6"/>
    <p:sldId id="283" r:id="rId7"/>
    <p:sldId id="284" r:id="rId8"/>
    <p:sldId id="287" r:id="rId9"/>
    <p:sldId id="288" r:id="rId10"/>
    <p:sldId id="289" r:id="rId11"/>
    <p:sldId id="290" r:id="rId12"/>
    <p:sldId id="291" r:id="rId13"/>
    <p:sldId id="273" r:id="rId14"/>
    <p:sldId id="279" r:id="rId15"/>
    <p:sldId id="280" r:id="rId16"/>
    <p:sldId id="281" r:id="rId17"/>
    <p:sldId id="271" r:id="rId18"/>
    <p:sldId id="27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404040"/>
    <a:srgbClr val="E22095"/>
    <a:srgbClr val="E640FF"/>
    <a:srgbClr val="4917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0"/>
    <p:restoredTop sz="72571"/>
  </p:normalViewPr>
  <p:slideViewPr>
    <p:cSldViewPr snapToGrid="0" snapToObjects="1">
      <p:cViewPr varScale="1">
        <p:scale>
          <a:sx n="52" d="100"/>
          <a:sy n="52" d="100"/>
        </p:scale>
        <p:origin x="192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A9C24-E266-734E-93CD-D158CC1F1069}" type="datetimeFigureOut">
              <a:rPr lang="en-US" smtClean="0"/>
              <a:t>2/18/2019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19FC93-D02B-B448-BE2F-34B91E1C23B3}" type="slidenum">
              <a:rPr lang="en-US" smtClean="0"/>
              <a:t>‹#›</a:t>
            </a:fld>
            <a:endParaRPr lang="en-US"/>
          </a:p>
        </p:txBody>
      </p:sp>
    </p:spTree>
    <p:extLst>
      <p:ext uri="{BB962C8B-B14F-4D97-AF65-F5344CB8AC3E}">
        <p14:creationId xmlns:p14="http://schemas.microsoft.com/office/powerpoint/2010/main" val="1008341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apps.who.int/adolescent/second-decade/section6/page8/sdolescent-responsiveness.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onlinelibrary.wiley.com/doi/10.1111/j.1365-3156.2011.02876.x/ful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apps.who.int/iris/bitstream/10665/75217/1/9789241503594_eng.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apps.who.int/iris/bitstream/10665/75217/1/9789241503594_eng.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apps.who.int/iris/bitstream/10665/75217/1/9789241503594_eng.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apps.who.int/iris/bitstream/10665/75217/1/9789241503594_eng.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apps.who.int/iris/bitstream/10665/75217/1/9789241503594_eng.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apps.who.int/iris/bitstream/10665/75217/1/9789241503594_eng.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source: http://</a:t>
            </a:r>
            <a:r>
              <a:rPr lang="en-US" dirty="0" err="1"/>
              <a:t>www.themreport.com</a:t>
            </a:r>
            <a:r>
              <a:rPr lang="en-US" dirty="0"/>
              <a:t>/</a:t>
            </a:r>
            <a:r>
              <a:rPr lang="en-US" dirty="0" err="1"/>
              <a:t>wp</a:t>
            </a:r>
            <a:r>
              <a:rPr lang="en-US" dirty="0"/>
              <a:t>-content/uploads/2018/01/iStock-846997320-300x181.jpg</a:t>
            </a:r>
          </a:p>
        </p:txBody>
      </p:sp>
      <p:sp>
        <p:nvSpPr>
          <p:cNvPr id="4" name="Slide Number Placeholder 3"/>
          <p:cNvSpPr>
            <a:spLocks noGrp="1"/>
          </p:cNvSpPr>
          <p:nvPr>
            <p:ph type="sldNum" sz="quarter" idx="10"/>
          </p:nvPr>
        </p:nvSpPr>
        <p:spPr/>
        <p:txBody>
          <a:bodyPr/>
          <a:lstStyle/>
          <a:p>
            <a:fld id="{B919FC93-D02B-B448-BE2F-34B91E1C23B3}" type="slidenum">
              <a:rPr lang="en-US" smtClean="0"/>
              <a:t>2</a:t>
            </a:fld>
            <a:endParaRPr lang="en-US"/>
          </a:p>
        </p:txBody>
      </p:sp>
    </p:spTree>
    <p:extLst>
      <p:ext uri="{BB962C8B-B14F-4D97-AF65-F5344CB8AC3E}">
        <p14:creationId xmlns:p14="http://schemas.microsoft.com/office/powerpoint/2010/main" val="1179174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r>
              <a:rPr lang="en-US" baseline="0" dirty="0"/>
              <a:t> </a:t>
            </a:r>
            <a:r>
              <a:rPr lang="en-GB" sz="1200" kern="1200" dirty="0">
                <a:solidFill>
                  <a:schemeClr val="tx1"/>
                </a:solidFill>
                <a:effectLst/>
                <a:latin typeface="+mn-lt"/>
                <a:ea typeface="+mn-ea"/>
                <a:cs typeface="+mn-cs"/>
              </a:rPr>
              <a:t>WHO. “Steering the Transition from Adolescent-friendly Projects to Adolescent-Responsive Health Systems.” </a:t>
            </a:r>
            <a:r>
              <a:rPr lang="en-GB" sz="1200" u="sng" kern="1200" dirty="0">
                <a:solidFill>
                  <a:schemeClr val="tx1"/>
                </a:solidFill>
                <a:effectLst/>
                <a:latin typeface="+mn-lt"/>
                <a:ea typeface="+mn-ea"/>
                <a:cs typeface="+mn-cs"/>
                <a:hlinkClick r:id="rId3"/>
              </a:rPr>
              <a:t>http://apps.who.int/adolescent/second-decade/section6/page8/sdolescent-responsiveness.html</a:t>
            </a:r>
            <a:r>
              <a:rPr lang="en-US" dirty="0">
                <a:effectLst/>
              </a:rPr>
              <a:t> </a:t>
            </a:r>
            <a:endParaRPr lang="en-US" dirty="0"/>
          </a:p>
        </p:txBody>
      </p:sp>
      <p:sp>
        <p:nvSpPr>
          <p:cNvPr id="4" name="Slide Number Placeholder 3"/>
          <p:cNvSpPr>
            <a:spLocks noGrp="1"/>
          </p:cNvSpPr>
          <p:nvPr>
            <p:ph type="sldNum" sz="quarter" idx="10"/>
          </p:nvPr>
        </p:nvSpPr>
        <p:spPr/>
        <p:txBody>
          <a:bodyPr/>
          <a:lstStyle/>
          <a:p>
            <a:fld id="{B919FC93-D02B-B448-BE2F-34B91E1C23B3}" type="slidenum">
              <a:rPr lang="en-US" smtClean="0"/>
              <a:t>13</a:t>
            </a:fld>
            <a:endParaRPr lang="en-US"/>
          </a:p>
        </p:txBody>
      </p:sp>
    </p:spTree>
    <p:extLst>
      <p:ext uri="{BB962C8B-B14F-4D97-AF65-F5344CB8AC3E}">
        <p14:creationId xmlns:p14="http://schemas.microsoft.com/office/powerpoint/2010/main" val="1331308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Source: Adapted from: TARSHI. </a:t>
            </a:r>
            <a:r>
              <a:rPr lang="en-GB" sz="1200" i="1" kern="1200" dirty="0">
                <a:solidFill>
                  <a:schemeClr val="tx1"/>
                </a:solidFill>
                <a:effectLst/>
                <a:latin typeface="+mn-lt"/>
                <a:ea typeface="+mn-ea"/>
                <a:cs typeface="+mn-cs"/>
              </a:rPr>
              <a:t>Basics and Beyond: A Manual for Trainers; Integrating Sexuality, Sexual and Reproductive Health and Rights.</a:t>
            </a:r>
            <a:r>
              <a:rPr lang="en-GB" sz="1200" kern="1200" dirty="0">
                <a:solidFill>
                  <a:schemeClr val="tx1"/>
                </a:solidFill>
                <a:effectLst/>
                <a:latin typeface="+mn-lt"/>
                <a:ea typeface="+mn-ea"/>
                <a:cs typeface="+mn-cs"/>
              </a:rPr>
              <a:t> New Delhi: TARSHI, 2006.</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919FC93-D02B-B448-BE2F-34B91E1C23B3}" type="slidenum">
              <a:rPr lang="en-US" smtClean="0"/>
              <a:t>15</a:t>
            </a:fld>
            <a:endParaRPr lang="en-US"/>
          </a:p>
        </p:txBody>
      </p:sp>
    </p:spTree>
    <p:extLst>
      <p:ext uri="{BB962C8B-B14F-4D97-AF65-F5344CB8AC3E}">
        <p14:creationId xmlns:p14="http://schemas.microsoft.com/office/powerpoint/2010/main" val="1664029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Source: Adapted from: TARSHI. </a:t>
            </a:r>
            <a:r>
              <a:rPr lang="en-GB" sz="1200" i="1" kern="1200" dirty="0">
                <a:solidFill>
                  <a:schemeClr val="tx1"/>
                </a:solidFill>
                <a:effectLst/>
                <a:latin typeface="+mn-lt"/>
                <a:ea typeface="+mn-ea"/>
                <a:cs typeface="+mn-cs"/>
              </a:rPr>
              <a:t>Basics and Beyond: A Manual for Trainers; Integrating Sexuality, Sexual and Reproductive Health and Rights.</a:t>
            </a:r>
            <a:r>
              <a:rPr lang="en-GB" sz="1200" kern="1200" dirty="0">
                <a:solidFill>
                  <a:schemeClr val="tx1"/>
                </a:solidFill>
                <a:effectLst/>
                <a:latin typeface="+mn-lt"/>
                <a:ea typeface="+mn-ea"/>
                <a:cs typeface="+mn-cs"/>
              </a:rPr>
              <a:t> New Delhi: TARSHI, 2006.</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B919FC93-D02B-B448-BE2F-34B91E1C23B3}" type="slidenum">
              <a:rPr lang="en-US" smtClean="0"/>
              <a:t>16</a:t>
            </a:fld>
            <a:endParaRPr lang="en-US"/>
          </a:p>
        </p:txBody>
      </p:sp>
    </p:spTree>
    <p:extLst>
      <p:ext uri="{BB962C8B-B14F-4D97-AF65-F5344CB8AC3E}">
        <p14:creationId xmlns:p14="http://schemas.microsoft.com/office/powerpoint/2010/main" val="164534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9FC93-D02B-B448-BE2F-34B91E1C23B3}" type="slidenum">
              <a:rPr lang="en-US" smtClean="0"/>
              <a:t>3</a:t>
            </a:fld>
            <a:endParaRPr lang="en-US"/>
          </a:p>
        </p:txBody>
      </p:sp>
    </p:spTree>
    <p:extLst>
      <p:ext uri="{BB962C8B-B14F-4D97-AF65-F5344CB8AC3E}">
        <p14:creationId xmlns:p14="http://schemas.microsoft.com/office/powerpoint/2010/main" val="1402636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MacLachlan</a:t>
            </a:r>
            <a:r>
              <a:rPr lang="en-GB" sz="1200" kern="1200" dirty="0">
                <a:solidFill>
                  <a:schemeClr val="tx1"/>
                </a:solidFill>
                <a:effectLst/>
                <a:latin typeface="+mn-lt"/>
                <a:ea typeface="+mn-ea"/>
                <a:cs typeface="+mn-cs"/>
              </a:rPr>
              <a:t>, Malcolm; </a:t>
            </a:r>
            <a:r>
              <a:rPr lang="en-GB" sz="1200" kern="1200" dirty="0" err="1">
                <a:solidFill>
                  <a:schemeClr val="tx1"/>
                </a:solidFill>
                <a:effectLst/>
                <a:latin typeface="+mn-lt"/>
                <a:ea typeface="+mn-ea"/>
                <a:cs typeface="+mn-cs"/>
              </a:rPr>
              <a:t>Khasnabis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Chapal</a:t>
            </a:r>
            <a:r>
              <a:rPr lang="en-GB" sz="1200" kern="1200" dirty="0">
                <a:solidFill>
                  <a:schemeClr val="tx1"/>
                </a:solidFill>
                <a:effectLst/>
                <a:latin typeface="+mn-lt"/>
                <a:ea typeface="+mn-ea"/>
                <a:cs typeface="+mn-cs"/>
              </a:rPr>
              <a:t>; and Manna, </a:t>
            </a:r>
            <a:r>
              <a:rPr lang="en-GB" sz="1200" kern="1200" dirty="0" err="1">
                <a:solidFill>
                  <a:schemeClr val="tx1"/>
                </a:solidFill>
                <a:effectLst/>
                <a:latin typeface="+mn-lt"/>
                <a:ea typeface="+mn-ea"/>
                <a:cs typeface="+mn-cs"/>
              </a:rPr>
              <a:t>Hasheem</a:t>
            </a:r>
            <a:r>
              <a:rPr lang="en-GB" sz="1200" kern="1200" dirty="0">
                <a:solidFill>
                  <a:schemeClr val="tx1"/>
                </a:solidFill>
                <a:effectLst/>
                <a:latin typeface="+mn-lt"/>
                <a:ea typeface="+mn-ea"/>
                <a:cs typeface="+mn-cs"/>
              </a:rPr>
              <a:t>. “Inclusive Health.” </a:t>
            </a:r>
            <a:r>
              <a:rPr lang="en-GB" sz="1200" i="1" kern="1200" dirty="0">
                <a:solidFill>
                  <a:schemeClr val="tx1"/>
                </a:solidFill>
                <a:effectLst/>
                <a:latin typeface="+mn-lt"/>
                <a:ea typeface="+mn-ea"/>
                <a:cs typeface="+mn-cs"/>
              </a:rPr>
              <a:t>Tropical Medicine and International Health, </a:t>
            </a:r>
            <a:r>
              <a:rPr lang="en-GB" sz="1200" kern="1200" dirty="0">
                <a:solidFill>
                  <a:schemeClr val="tx1"/>
                </a:solidFill>
                <a:effectLst/>
                <a:latin typeface="+mn-lt"/>
                <a:ea typeface="+mn-ea"/>
                <a:cs typeface="+mn-cs"/>
              </a:rPr>
              <a:t>17(1): 139-141; 2012. </a:t>
            </a:r>
            <a:r>
              <a:rPr lang="en-GB" sz="1200" u="sng" kern="1200" dirty="0">
                <a:solidFill>
                  <a:schemeClr val="tx1"/>
                </a:solidFill>
                <a:effectLst/>
                <a:latin typeface="+mn-lt"/>
                <a:ea typeface="+mn-ea"/>
                <a:cs typeface="+mn-cs"/>
                <a:hlinkClick r:id="rId3"/>
              </a:rPr>
              <a:t>http://onlinelibrary.wiley.com/doi/10.1111/j.1365-3156.2011.02876.x/full</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919FC93-D02B-B448-BE2F-34B91E1C23B3}" type="slidenum">
              <a:rPr lang="en-US" smtClean="0"/>
              <a:t>5</a:t>
            </a:fld>
            <a:endParaRPr lang="en-US"/>
          </a:p>
        </p:txBody>
      </p:sp>
    </p:spTree>
    <p:extLst>
      <p:ext uri="{BB962C8B-B14F-4D97-AF65-F5344CB8AC3E}">
        <p14:creationId xmlns:p14="http://schemas.microsoft.com/office/powerpoint/2010/main" val="691334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Accessible: Adolescents are able to obtain the health services that are available.</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Acceptable: Adolescents are willing to obtain the health services that are available.</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Equitable: All adolescents, not just selected groups, are able to obtain the health services that are available.</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Appropriate: The right health services (i.e. the ones they need) are provided to them.</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Effective: The right health services are provided in the right way, and make a positive contribution to their health.</a:t>
            </a:r>
            <a:r>
              <a:rPr lang="en-US" dirty="0">
                <a:effectLst/>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Source: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WHO. </a:t>
            </a:r>
            <a:r>
              <a:rPr lang="en-GB" sz="1200" i="1" kern="1200" dirty="0">
                <a:solidFill>
                  <a:schemeClr val="tx1"/>
                </a:solidFill>
                <a:effectLst/>
                <a:latin typeface="+mn-lt"/>
                <a:ea typeface="+mn-ea"/>
                <a:cs typeface="+mn-cs"/>
              </a:rPr>
              <a:t>Making Health Services Adolescent Friendly: Developing National Quality Standards for Adolescent Friendly Health Services.</a:t>
            </a:r>
            <a:r>
              <a:rPr lang="en-GB" sz="1200" kern="1200" dirty="0">
                <a:solidFill>
                  <a:schemeClr val="tx1"/>
                </a:solidFill>
                <a:effectLst/>
                <a:latin typeface="+mn-lt"/>
                <a:ea typeface="+mn-ea"/>
                <a:cs typeface="+mn-cs"/>
              </a:rPr>
              <a:t> Geneva: WHO, 2012. </a:t>
            </a:r>
            <a:r>
              <a:rPr lang="en-GB" sz="1200" u="sng" kern="1200" dirty="0">
                <a:solidFill>
                  <a:schemeClr val="tx1"/>
                </a:solidFill>
                <a:effectLst/>
                <a:latin typeface="+mn-lt"/>
                <a:ea typeface="+mn-ea"/>
                <a:cs typeface="+mn-cs"/>
                <a:hlinkClick r:id="rId3"/>
              </a:rPr>
              <a:t>http://apps.who.int/iris/bitstream/10665/75217/1/9789241503594_eng.pdf</a:t>
            </a:r>
            <a:r>
              <a:rPr lang="en-US" sz="1200" u="non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919FC93-D02B-B448-BE2F-34B91E1C23B3}" type="slidenum">
              <a:rPr lang="en-US" smtClean="0"/>
              <a:t>7</a:t>
            </a:fld>
            <a:endParaRPr lang="en-US"/>
          </a:p>
        </p:txBody>
      </p:sp>
    </p:spTree>
    <p:extLst>
      <p:ext uri="{BB962C8B-B14F-4D97-AF65-F5344CB8AC3E}">
        <p14:creationId xmlns:p14="http://schemas.microsoft.com/office/powerpoint/2010/main" val="674519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Italicised</a:t>
            </a:r>
            <a:r>
              <a:rPr lang="en-US" baseline="0" dirty="0"/>
              <a:t> items added by developer of module.</a:t>
            </a:r>
            <a:endParaRPr lang="en-US" dirty="0"/>
          </a:p>
          <a:p>
            <a:r>
              <a:rPr lang="en-US" dirty="0"/>
              <a:t>Adapted from: </a:t>
            </a:r>
            <a:r>
              <a:rPr lang="en-GB" sz="1200" kern="1200" dirty="0">
                <a:solidFill>
                  <a:schemeClr val="tx1"/>
                </a:solidFill>
                <a:effectLst/>
                <a:latin typeface="+mn-lt"/>
                <a:ea typeface="+mn-ea"/>
                <a:cs typeface="+mn-cs"/>
              </a:rPr>
              <a:t>WHO. </a:t>
            </a:r>
            <a:r>
              <a:rPr lang="en-GB" sz="1200" i="1" kern="1200" dirty="0">
                <a:solidFill>
                  <a:schemeClr val="tx1"/>
                </a:solidFill>
                <a:effectLst/>
                <a:latin typeface="+mn-lt"/>
                <a:ea typeface="+mn-ea"/>
                <a:cs typeface="+mn-cs"/>
              </a:rPr>
              <a:t>Making Health Services Adolescent Friendly: Developing National Quality Standards for Adolescent Friendly Health Services.</a:t>
            </a:r>
            <a:r>
              <a:rPr lang="en-GB" sz="1200" kern="1200" dirty="0">
                <a:solidFill>
                  <a:schemeClr val="tx1"/>
                </a:solidFill>
                <a:effectLst/>
                <a:latin typeface="+mn-lt"/>
                <a:ea typeface="+mn-ea"/>
                <a:cs typeface="+mn-cs"/>
              </a:rPr>
              <a:t> Geneva: WHO, 2012. </a:t>
            </a:r>
            <a:r>
              <a:rPr lang="en-GB" sz="1200" u="sng" kern="1200" dirty="0">
                <a:solidFill>
                  <a:schemeClr val="tx1"/>
                </a:solidFill>
                <a:effectLst/>
                <a:latin typeface="+mn-lt"/>
                <a:ea typeface="+mn-ea"/>
                <a:cs typeface="+mn-cs"/>
                <a:hlinkClick r:id="rId3"/>
              </a:rPr>
              <a:t>http://apps.who.int/iris/bitstream/10665/75217/1/9789241503594_eng.pdf</a:t>
            </a:r>
            <a:r>
              <a:rPr lang="en-US" sz="1200" u="non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919FC93-D02B-B448-BE2F-34B91E1C23B3}" type="slidenum">
              <a:rPr lang="en-US" smtClean="0"/>
              <a:t>8</a:t>
            </a:fld>
            <a:endParaRPr lang="en-US"/>
          </a:p>
        </p:txBody>
      </p:sp>
    </p:spTree>
    <p:extLst>
      <p:ext uri="{BB962C8B-B14F-4D97-AF65-F5344CB8AC3E}">
        <p14:creationId xmlns:p14="http://schemas.microsoft.com/office/powerpoint/2010/main" val="1175476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Italicised</a:t>
            </a:r>
            <a:r>
              <a:rPr lang="en-US" baseline="0" dirty="0"/>
              <a:t> items added by developer of module.</a:t>
            </a:r>
            <a:endParaRPr lang="en-US" dirty="0"/>
          </a:p>
          <a:p>
            <a:r>
              <a:rPr lang="en-US" dirty="0"/>
              <a:t>Adapted from: </a:t>
            </a:r>
            <a:r>
              <a:rPr lang="en-GB" sz="1200" kern="1200" dirty="0">
                <a:solidFill>
                  <a:schemeClr val="tx1"/>
                </a:solidFill>
                <a:effectLst/>
                <a:latin typeface="+mn-lt"/>
                <a:ea typeface="+mn-ea"/>
                <a:cs typeface="+mn-cs"/>
              </a:rPr>
              <a:t>WHO. </a:t>
            </a:r>
            <a:r>
              <a:rPr lang="en-GB" sz="1200" i="1" kern="1200" dirty="0">
                <a:solidFill>
                  <a:schemeClr val="tx1"/>
                </a:solidFill>
                <a:effectLst/>
                <a:latin typeface="+mn-lt"/>
                <a:ea typeface="+mn-ea"/>
                <a:cs typeface="+mn-cs"/>
              </a:rPr>
              <a:t>Making Health Services Adolescent Friendly: Developing National Quality Standards for Adolescent Friendly Health Services.</a:t>
            </a:r>
            <a:r>
              <a:rPr lang="en-GB" sz="1200" kern="1200" dirty="0">
                <a:solidFill>
                  <a:schemeClr val="tx1"/>
                </a:solidFill>
                <a:effectLst/>
                <a:latin typeface="+mn-lt"/>
                <a:ea typeface="+mn-ea"/>
                <a:cs typeface="+mn-cs"/>
              </a:rPr>
              <a:t> Geneva: WHO, 2012. </a:t>
            </a:r>
            <a:r>
              <a:rPr lang="en-GB" sz="1200" u="sng" kern="1200" dirty="0">
                <a:solidFill>
                  <a:schemeClr val="tx1"/>
                </a:solidFill>
                <a:effectLst/>
                <a:latin typeface="+mn-lt"/>
                <a:ea typeface="+mn-ea"/>
                <a:cs typeface="+mn-cs"/>
                <a:hlinkClick r:id="rId3"/>
              </a:rPr>
              <a:t>http://apps.who.int/iris/bitstream/10665/75217/1/9789241503594_eng.pdf</a:t>
            </a:r>
            <a:r>
              <a:rPr lang="en-US" sz="1200" u="non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919FC93-D02B-B448-BE2F-34B91E1C23B3}" type="slidenum">
              <a:rPr lang="en-US" smtClean="0"/>
              <a:t>9</a:t>
            </a:fld>
            <a:endParaRPr lang="en-US"/>
          </a:p>
        </p:txBody>
      </p:sp>
    </p:spTree>
    <p:extLst>
      <p:ext uri="{BB962C8B-B14F-4D97-AF65-F5344CB8AC3E}">
        <p14:creationId xmlns:p14="http://schemas.microsoft.com/office/powerpoint/2010/main" val="2090530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Italicised</a:t>
            </a:r>
            <a:r>
              <a:rPr lang="en-US" baseline="0" dirty="0"/>
              <a:t> items added by developer of module.</a:t>
            </a:r>
            <a:endParaRPr lang="en-US" dirty="0"/>
          </a:p>
          <a:p>
            <a:r>
              <a:rPr lang="en-US" dirty="0"/>
              <a:t>Adapted from: </a:t>
            </a:r>
            <a:r>
              <a:rPr lang="en-GB" sz="1200" kern="1200" dirty="0">
                <a:solidFill>
                  <a:schemeClr val="tx1"/>
                </a:solidFill>
                <a:effectLst/>
                <a:latin typeface="+mn-lt"/>
                <a:ea typeface="+mn-ea"/>
                <a:cs typeface="+mn-cs"/>
              </a:rPr>
              <a:t>WHO. </a:t>
            </a:r>
            <a:r>
              <a:rPr lang="en-GB" sz="1200" i="1" kern="1200" dirty="0">
                <a:solidFill>
                  <a:schemeClr val="tx1"/>
                </a:solidFill>
                <a:effectLst/>
                <a:latin typeface="+mn-lt"/>
                <a:ea typeface="+mn-ea"/>
                <a:cs typeface="+mn-cs"/>
              </a:rPr>
              <a:t>Making Health Services Adolescent Friendly: Developing National Quality Standards for Adolescent Friendly Health Services.</a:t>
            </a:r>
            <a:r>
              <a:rPr lang="en-GB" sz="1200" kern="1200" dirty="0">
                <a:solidFill>
                  <a:schemeClr val="tx1"/>
                </a:solidFill>
                <a:effectLst/>
                <a:latin typeface="+mn-lt"/>
                <a:ea typeface="+mn-ea"/>
                <a:cs typeface="+mn-cs"/>
              </a:rPr>
              <a:t> Geneva: WHO, 2012. </a:t>
            </a:r>
            <a:r>
              <a:rPr lang="en-GB" sz="1200" u="sng" kern="1200" dirty="0">
                <a:solidFill>
                  <a:schemeClr val="tx1"/>
                </a:solidFill>
                <a:effectLst/>
                <a:latin typeface="+mn-lt"/>
                <a:ea typeface="+mn-ea"/>
                <a:cs typeface="+mn-cs"/>
                <a:hlinkClick r:id="rId3"/>
              </a:rPr>
              <a:t>http://apps.who.int/iris/bitstream/10665/75217/1/9789241503594_eng.pdf</a:t>
            </a:r>
            <a:r>
              <a:rPr lang="en-US" sz="1200" u="non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919FC93-D02B-B448-BE2F-34B91E1C23B3}" type="slidenum">
              <a:rPr lang="en-US" smtClean="0"/>
              <a:t>10</a:t>
            </a:fld>
            <a:endParaRPr lang="en-US"/>
          </a:p>
        </p:txBody>
      </p:sp>
    </p:spTree>
    <p:extLst>
      <p:ext uri="{BB962C8B-B14F-4D97-AF65-F5344CB8AC3E}">
        <p14:creationId xmlns:p14="http://schemas.microsoft.com/office/powerpoint/2010/main" val="1451436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Italicised</a:t>
            </a:r>
            <a:r>
              <a:rPr lang="en-US" baseline="0" dirty="0"/>
              <a:t> items added by developer of module.</a:t>
            </a:r>
            <a:endParaRPr lang="en-US" dirty="0"/>
          </a:p>
          <a:p>
            <a:r>
              <a:rPr lang="en-US" dirty="0"/>
              <a:t>Adapted from: </a:t>
            </a:r>
            <a:r>
              <a:rPr lang="en-GB" sz="1200" kern="1200" dirty="0">
                <a:solidFill>
                  <a:schemeClr val="tx1"/>
                </a:solidFill>
                <a:effectLst/>
                <a:latin typeface="+mn-lt"/>
                <a:ea typeface="+mn-ea"/>
                <a:cs typeface="+mn-cs"/>
              </a:rPr>
              <a:t>WHO. </a:t>
            </a:r>
            <a:r>
              <a:rPr lang="en-GB" sz="1200" i="1" kern="1200" dirty="0">
                <a:solidFill>
                  <a:schemeClr val="tx1"/>
                </a:solidFill>
                <a:effectLst/>
                <a:latin typeface="+mn-lt"/>
                <a:ea typeface="+mn-ea"/>
                <a:cs typeface="+mn-cs"/>
              </a:rPr>
              <a:t>Making Health Services Adolescent Friendly: Developing National Quality Standards for Adolescent Friendly Health Services.</a:t>
            </a:r>
            <a:r>
              <a:rPr lang="en-GB" sz="1200" kern="1200" dirty="0">
                <a:solidFill>
                  <a:schemeClr val="tx1"/>
                </a:solidFill>
                <a:effectLst/>
                <a:latin typeface="+mn-lt"/>
                <a:ea typeface="+mn-ea"/>
                <a:cs typeface="+mn-cs"/>
              </a:rPr>
              <a:t> Geneva: WHO, 2012. </a:t>
            </a:r>
            <a:r>
              <a:rPr lang="en-GB" sz="1200" u="sng" kern="1200" dirty="0">
                <a:solidFill>
                  <a:schemeClr val="tx1"/>
                </a:solidFill>
                <a:effectLst/>
                <a:latin typeface="+mn-lt"/>
                <a:ea typeface="+mn-ea"/>
                <a:cs typeface="+mn-cs"/>
                <a:hlinkClick r:id="rId3"/>
              </a:rPr>
              <a:t>http://apps.who.int/iris/bitstream/10665/75217/1/9789241503594_eng.pdf</a:t>
            </a:r>
            <a:r>
              <a:rPr lang="en-US" sz="1200" u="non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919FC93-D02B-B448-BE2F-34B91E1C23B3}" type="slidenum">
              <a:rPr lang="en-US" smtClean="0"/>
              <a:t>11</a:t>
            </a:fld>
            <a:endParaRPr lang="en-US"/>
          </a:p>
        </p:txBody>
      </p:sp>
    </p:spTree>
    <p:extLst>
      <p:ext uri="{BB962C8B-B14F-4D97-AF65-F5344CB8AC3E}">
        <p14:creationId xmlns:p14="http://schemas.microsoft.com/office/powerpoint/2010/main" val="1650358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Adapted from: </a:t>
            </a:r>
            <a:r>
              <a:rPr lang="en-GB" sz="1200" kern="1200" dirty="0">
                <a:solidFill>
                  <a:schemeClr val="tx1"/>
                </a:solidFill>
                <a:effectLst/>
                <a:latin typeface="+mn-lt"/>
                <a:ea typeface="+mn-ea"/>
                <a:cs typeface="+mn-cs"/>
              </a:rPr>
              <a:t>WHO. </a:t>
            </a:r>
            <a:r>
              <a:rPr lang="en-GB" sz="1200" i="1" kern="1200" dirty="0">
                <a:solidFill>
                  <a:schemeClr val="tx1"/>
                </a:solidFill>
                <a:effectLst/>
                <a:latin typeface="+mn-lt"/>
                <a:ea typeface="+mn-ea"/>
                <a:cs typeface="+mn-cs"/>
              </a:rPr>
              <a:t>Making Health Services Adolescent Friendly: Developing National Quality Standards for Adolescent Friendly Health Services.</a:t>
            </a:r>
            <a:r>
              <a:rPr lang="en-GB" sz="1200" kern="1200" dirty="0">
                <a:solidFill>
                  <a:schemeClr val="tx1"/>
                </a:solidFill>
                <a:effectLst/>
                <a:latin typeface="+mn-lt"/>
                <a:ea typeface="+mn-ea"/>
                <a:cs typeface="+mn-cs"/>
              </a:rPr>
              <a:t> Geneva: WHO, 2012. </a:t>
            </a:r>
            <a:r>
              <a:rPr lang="en-GB" sz="1200" u="sng" kern="1200" dirty="0">
                <a:solidFill>
                  <a:schemeClr val="tx1"/>
                </a:solidFill>
                <a:effectLst/>
                <a:latin typeface="+mn-lt"/>
                <a:ea typeface="+mn-ea"/>
                <a:cs typeface="+mn-cs"/>
                <a:hlinkClick r:id="rId3"/>
              </a:rPr>
              <a:t>http://apps.who.int/iris/bitstream/10665/75217/1/9789241503594_eng.pdf</a:t>
            </a:r>
            <a:r>
              <a:rPr lang="en-US" sz="1200" u="none" kern="1200" dirty="0">
                <a:solidFill>
                  <a:schemeClr val="tx1"/>
                </a:solidFill>
                <a:effectLst/>
                <a:latin typeface="+mn-lt"/>
                <a:ea typeface="+mn-ea"/>
                <a:cs typeface="+mn-cs"/>
              </a:rPr>
              <a:t>.</a:t>
            </a:r>
            <a:endParaRPr lang="en-US" dirty="0"/>
          </a:p>
          <a:p>
            <a:endParaRPr lang="en-US" dirty="0"/>
          </a:p>
        </p:txBody>
      </p:sp>
      <p:sp>
        <p:nvSpPr>
          <p:cNvPr id="4" name="Slide Number Placeholder 3"/>
          <p:cNvSpPr>
            <a:spLocks noGrp="1"/>
          </p:cNvSpPr>
          <p:nvPr>
            <p:ph type="sldNum" sz="quarter" idx="10"/>
          </p:nvPr>
        </p:nvSpPr>
        <p:spPr/>
        <p:txBody>
          <a:bodyPr/>
          <a:lstStyle/>
          <a:p>
            <a:fld id="{B919FC93-D02B-B448-BE2F-34B91E1C23B3}" type="slidenum">
              <a:rPr lang="en-US" smtClean="0"/>
              <a:t>12</a:t>
            </a:fld>
            <a:endParaRPr lang="en-US"/>
          </a:p>
        </p:txBody>
      </p:sp>
    </p:spTree>
    <p:extLst>
      <p:ext uri="{BB962C8B-B14F-4D97-AF65-F5344CB8AC3E}">
        <p14:creationId xmlns:p14="http://schemas.microsoft.com/office/powerpoint/2010/main" val="567664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8E3CE6-0751-7F44-9F90-F375378301B2}"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753705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8E3CE6-0751-7F44-9F90-F375378301B2}"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411830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8E3CE6-0751-7F44-9F90-F375378301B2}"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460238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8E3CE6-0751-7F44-9F90-F375378301B2}"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1278981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8E3CE6-0751-7F44-9F90-F375378301B2}"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6643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8E3CE6-0751-7F44-9F90-F375378301B2}"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774927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8E3CE6-0751-7F44-9F90-F375378301B2}" type="datetimeFigureOut">
              <a:rPr lang="en-US" smtClean="0"/>
              <a:pPr/>
              <a:t>2/18/2019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84262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8E3CE6-0751-7F44-9F90-F375378301B2}" type="datetimeFigureOut">
              <a:rPr lang="en-US" smtClean="0"/>
              <a:pPr/>
              <a:t>2/18/2019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620383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E3CE6-0751-7F44-9F90-F375378301B2}" type="datetimeFigureOut">
              <a:rPr lang="en-US" smtClean="0"/>
              <a:pPr/>
              <a:t>2/18/2019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2411700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8E3CE6-0751-7F44-9F90-F375378301B2}"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15796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8E3CE6-0751-7F44-9F90-F375378301B2}"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4086644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E3CE6-0751-7F44-9F90-F375378301B2}" type="datetimeFigureOut">
              <a:rPr lang="en-US" smtClean="0"/>
              <a:pPr/>
              <a:t>2/18/2019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97FC6-CA3F-9741-86F6-122880111D76}" type="slidenum">
              <a:rPr lang="en-US" smtClean="0"/>
              <a:pPr/>
              <a:t>‹#›</a:t>
            </a:fld>
            <a:endParaRPr lang="en-US"/>
          </a:p>
        </p:txBody>
      </p:sp>
      <p:pic>
        <p:nvPicPr>
          <p:cNvPr id="7" name="Picture 6" descr="Arrow-PP-Templete-v1.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7123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24167" y="2169583"/>
            <a:ext cx="184666" cy="369332"/>
          </a:xfrm>
          <a:prstGeom prst="rect">
            <a:avLst/>
          </a:prstGeom>
          <a:noFill/>
        </p:spPr>
        <p:txBody>
          <a:bodyPr wrap="none" rtlCol="0">
            <a:spAutoFit/>
          </a:bodyPr>
          <a:lstStyle/>
          <a:p>
            <a:endParaRPr lang="en-US" dirty="0"/>
          </a:p>
        </p:txBody>
      </p:sp>
      <p:pic>
        <p:nvPicPr>
          <p:cNvPr id="3" name="Picture 2" descr="Arrow-PP-Opening-v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420" cy="6858000"/>
          </a:xfrm>
          <a:prstGeom prst="rect">
            <a:avLst/>
          </a:prstGeom>
        </p:spPr>
      </p:pic>
    </p:spTree>
    <p:extLst>
      <p:ext uri="{BB962C8B-B14F-4D97-AF65-F5344CB8AC3E}">
        <p14:creationId xmlns:p14="http://schemas.microsoft.com/office/powerpoint/2010/main" val="619459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07595"/>
          </a:xfrm>
          <a:ln>
            <a:noFill/>
          </a:ln>
        </p:spPr>
        <p:txBody>
          <a:bodyPr>
            <a:normAutofit fontScale="90000"/>
          </a:bodyPr>
          <a:lstStyle/>
          <a:p>
            <a:pPr algn="l"/>
            <a:r>
              <a:rPr lang="en-US" sz="3600" b="1" dirty="0">
                <a:solidFill>
                  <a:srgbClr val="49176D"/>
                </a:solidFill>
                <a:latin typeface="Arial"/>
                <a:cs typeface="Arial"/>
              </a:rPr>
              <a:t>CHARACTERISTICS OF AYFHS: </a:t>
            </a:r>
            <a:br>
              <a:rPr lang="en-US" sz="3600" b="1" dirty="0">
                <a:solidFill>
                  <a:srgbClr val="49176D"/>
                </a:solidFill>
                <a:latin typeface="Arial"/>
                <a:cs typeface="Arial"/>
              </a:rPr>
            </a:br>
            <a:r>
              <a:rPr lang="en-US" sz="3600" b="1" dirty="0">
                <a:solidFill>
                  <a:srgbClr val="49176D"/>
                </a:solidFill>
                <a:latin typeface="Arial"/>
                <a:cs typeface="Arial"/>
              </a:rPr>
              <a:t>EQUITY &amp; INCLUSIVENESS</a:t>
            </a:r>
          </a:p>
        </p:txBody>
      </p:sp>
      <p:sp>
        <p:nvSpPr>
          <p:cNvPr id="11" name="Content Placeholder 10"/>
          <p:cNvSpPr>
            <a:spLocks noGrp="1"/>
          </p:cNvSpPr>
          <p:nvPr>
            <p:ph idx="1"/>
          </p:nvPr>
        </p:nvSpPr>
        <p:spPr>
          <a:xfrm>
            <a:off x="457200" y="1743740"/>
            <a:ext cx="8229600" cy="4382423"/>
          </a:xfrm>
        </p:spPr>
        <p:txBody>
          <a:bodyPr>
            <a:noAutofit/>
          </a:bodyPr>
          <a:lstStyle/>
          <a:p>
            <a:pPr marL="0" indent="0">
              <a:lnSpc>
                <a:spcPct val="90000"/>
              </a:lnSpc>
              <a:buNone/>
              <a:defRPr/>
            </a:pPr>
            <a:r>
              <a:rPr lang="en-US" sz="1700" b="1" dirty="0">
                <a:solidFill>
                  <a:srgbClr val="595959"/>
                </a:solidFill>
                <a:latin typeface="Arial"/>
                <a:cs typeface="Arial"/>
              </a:rPr>
              <a:t>Health Providers and Support Staff </a:t>
            </a:r>
          </a:p>
          <a:p>
            <a:pPr>
              <a:lnSpc>
                <a:spcPct val="90000"/>
              </a:lnSpc>
              <a:defRPr/>
            </a:pPr>
            <a:r>
              <a:rPr lang="en-US" sz="1700" dirty="0">
                <a:solidFill>
                  <a:srgbClr val="595959"/>
                </a:solidFill>
                <a:latin typeface="Arial"/>
                <a:cs typeface="Arial"/>
              </a:rPr>
              <a:t>Health care providers treat all adolescent and youth clients with equal care and respect, regardless of status.</a:t>
            </a:r>
          </a:p>
          <a:p>
            <a:pPr>
              <a:lnSpc>
                <a:spcPct val="90000"/>
              </a:lnSpc>
              <a:defRPr/>
            </a:pPr>
            <a:r>
              <a:rPr lang="en-US" sz="1700" dirty="0">
                <a:solidFill>
                  <a:srgbClr val="595959"/>
                </a:solidFill>
                <a:latin typeface="Arial"/>
                <a:cs typeface="Arial"/>
              </a:rPr>
              <a:t>Support staff treat all adolescent and youth clients with equal care and respect, regardless of status.</a:t>
            </a:r>
          </a:p>
          <a:p>
            <a:pPr marL="0" indent="0">
              <a:lnSpc>
                <a:spcPct val="90000"/>
              </a:lnSpc>
              <a:buNone/>
              <a:defRPr/>
            </a:pPr>
            <a:endParaRPr lang="en-US" sz="1700" dirty="0">
              <a:solidFill>
                <a:srgbClr val="595959"/>
              </a:solidFill>
              <a:latin typeface="Arial"/>
              <a:cs typeface="Arial"/>
            </a:endParaRPr>
          </a:p>
          <a:p>
            <a:pPr marL="0" indent="0">
              <a:lnSpc>
                <a:spcPct val="90000"/>
              </a:lnSpc>
              <a:buNone/>
              <a:defRPr/>
            </a:pPr>
            <a:r>
              <a:rPr lang="en-US" sz="1700" b="1" dirty="0">
                <a:solidFill>
                  <a:srgbClr val="595959"/>
                </a:solidFill>
                <a:latin typeface="Arial"/>
                <a:cs typeface="Arial"/>
              </a:rPr>
              <a:t>Programme Design</a:t>
            </a:r>
          </a:p>
          <a:p>
            <a:pPr>
              <a:lnSpc>
                <a:spcPct val="90000"/>
              </a:lnSpc>
              <a:defRPr/>
            </a:pPr>
            <a:r>
              <a:rPr lang="en-US" sz="1700" dirty="0">
                <a:solidFill>
                  <a:srgbClr val="595959"/>
                </a:solidFill>
                <a:latin typeface="Arial"/>
                <a:cs typeface="Arial"/>
              </a:rPr>
              <a:t>Policies and procedures are in place that do not restrict the provision of health services.</a:t>
            </a:r>
          </a:p>
          <a:p>
            <a:pPr>
              <a:lnSpc>
                <a:spcPct val="90000"/>
              </a:lnSpc>
              <a:defRPr/>
            </a:pPr>
            <a:r>
              <a:rPr lang="en-US" sz="1700" i="1" dirty="0">
                <a:solidFill>
                  <a:srgbClr val="595959"/>
                </a:solidFill>
                <a:latin typeface="Arial"/>
                <a:cs typeface="Arial"/>
              </a:rPr>
              <a:t>Language translation is available as needed.</a:t>
            </a:r>
          </a:p>
          <a:p>
            <a:pPr marL="0" indent="0">
              <a:lnSpc>
                <a:spcPct val="90000"/>
              </a:lnSpc>
              <a:buNone/>
              <a:defRPr/>
            </a:pPr>
            <a:endParaRPr lang="en-US" sz="1700" dirty="0">
              <a:solidFill>
                <a:srgbClr val="595959"/>
              </a:solidFill>
              <a:latin typeface="Arial"/>
              <a:cs typeface="Arial"/>
            </a:endParaRPr>
          </a:p>
        </p:txBody>
      </p:sp>
    </p:spTree>
    <p:extLst>
      <p:ext uri="{BB962C8B-B14F-4D97-AF65-F5344CB8AC3E}">
        <p14:creationId xmlns:p14="http://schemas.microsoft.com/office/powerpoint/2010/main" val="2043051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07595"/>
          </a:xfrm>
          <a:ln>
            <a:noFill/>
          </a:ln>
        </p:spPr>
        <p:txBody>
          <a:bodyPr>
            <a:normAutofit fontScale="90000"/>
          </a:bodyPr>
          <a:lstStyle/>
          <a:p>
            <a:pPr algn="l"/>
            <a:r>
              <a:rPr lang="en-US" sz="3600" b="1" dirty="0">
                <a:solidFill>
                  <a:srgbClr val="49176D"/>
                </a:solidFill>
                <a:latin typeface="Arial"/>
                <a:cs typeface="Arial"/>
              </a:rPr>
              <a:t>CHARACTERISTICS OF AYFHS: APPROPRIATENESS</a:t>
            </a:r>
          </a:p>
        </p:txBody>
      </p:sp>
      <p:sp>
        <p:nvSpPr>
          <p:cNvPr id="11" name="Content Placeholder 10"/>
          <p:cNvSpPr>
            <a:spLocks noGrp="1"/>
          </p:cNvSpPr>
          <p:nvPr>
            <p:ph idx="1"/>
          </p:nvPr>
        </p:nvSpPr>
        <p:spPr>
          <a:xfrm>
            <a:off x="457200" y="1743740"/>
            <a:ext cx="8229600" cy="4382423"/>
          </a:xfrm>
        </p:spPr>
        <p:txBody>
          <a:bodyPr>
            <a:noAutofit/>
          </a:bodyPr>
          <a:lstStyle/>
          <a:p>
            <a:pPr marL="0" indent="0">
              <a:lnSpc>
                <a:spcPct val="90000"/>
              </a:lnSpc>
              <a:buNone/>
              <a:defRPr/>
            </a:pPr>
            <a:r>
              <a:rPr lang="en-US" sz="1700" b="1" dirty="0">
                <a:solidFill>
                  <a:srgbClr val="595959"/>
                </a:solidFill>
                <a:latin typeface="Arial"/>
                <a:cs typeface="Arial"/>
              </a:rPr>
              <a:t>Programme Design</a:t>
            </a:r>
          </a:p>
          <a:p>
            <a:pPr>
              <a:lnSpc>
                <a:spcPct val="90000"/>
              </a:lnSpc>
              <a:defRPr/>
            </a:pPr>
            <a:r>
              <a:rPr lang="en-US" sz="1700" dirty="0">
                <a:solidFill>
                  <a:srgbClr val="595959"/>
                </a:solidFill>
                <a:latin typeface="Arial"/>
                <a:cs typeface="Arial"/>
              </a:rPr>
              <a:t>The required package of health care is provided to fulfil the needs of all adolescents and young people either at the point of service delivery or through referral linkages.</a:t>
            </a:r>
          </a:p>
          <a:p>
            <a:pPr>
              <a:lnSpc>
                <a:spcPct val="90000"/>
              </a:lnSpc>
              <a:defRPr/>
            </a:pPr>
            <a:r>
              <a:rPr lang="en-US" sz="1700" i="1" dirty="0">
                <a:solidFill>
                  <a:srgbClr val="595959"/>
                </a:solidFill>
                <a:latin typeface="Arial"/>
                <a:cs typeface="Arial"/>
              </a:rPr>
              <a:t>Educational materials are available on-site and to take away.</a:t>
            </a:r>
          </a:p>
          <a:p>
            <a:pPr>
              <a:lnSpc>
                <a:spcPct val="90000"/>
              </a:lnSpc>
              <a:defRPr/>
            </a:pPr>
            <a:endParaRPr lang="en-US" sz="1700" dirty="0">
              <a:solidFill>
                <a:srgbClr val="595959"/>
              </a:solidFill>
              <a:latin typeface="Arial"/>
              <a:cs typeface="Arial"/>
            </a:endParaRPr>
          </a:p>
        </p:txBody>
      </p:sp>
    </p:spTree>
    <p:extLst>
      <p:ext uri="{BB962C8B-B14F-4D97-AF65-F5344CB8AC3E}">
        <p14:creationId xmlns:p14="http://schemas.microsoft.com/office/powerpoint/2010/main" val="1548836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07595"/>
          </a:xfrm>
          <a:ln>
            <a:noFill/>
          </a:ln>
        </p:spPr>
        <p:txBody>
          <a:bodyPr>
            <a:normAutofit fontScale="90000"/>
          </a:bodyPr>
          <a:lstStyle/>
          <a:p>
            <a:pPr algn="l"/>
            <a:r>
              <a:rPr lang="en-US" sz="3600" b="1" dirty="0">
                <a:solidFill>
                  <a:srgbClr val="49176D"/>
                </a:solidFill>
                <a:latin typeface="Arial"/>
                <a:cs typeface="Arial"/>
              </a:rPr>
              <a:t>CHARACTERISTICS OF AYFHS:</a:t>
            </a:r>
            <a:br>
              <a:rPr lang="en-US" sz="3600" b="1" dirty="0">
                <a:solidFill>
                  <a:srgbClr val="49176D"/>
                </a:solidFill>
                <a:latin typeface="Arial"/>
                <a:cs typeface="Arial"/>
              </a:rPr>
            </a:br>
            <a:r>
              <a:rPr lang="en-US" sz="3600" b="1" dirty="0">
                <a:solidFill>
                  <a:srgbClr val="49176D"/>
                </a:solidFill>
                <a:latin typeface="Arial"/>
                <a:cs typeface="Arial"/>
              </a:rPr>
              <a:t> EFFECTIVENESS</a:t>
            </a:r>
          </a:p>
        </p:txBody>
      </p:sp>
      <p:sp>
        <p:nvSpPr>
          <p:cNvPr id="11" name="Content Placeholder 10"/>
          <p:cNvSpPr>
            <a:spLocks noGrp="1"/>
          </p:cNvSpPr>
          <p:nvPr>
            <p:ph idx="1"/>
          </p:nvPr>
        </p:nvSpPr>
        <p:spPr>
          <a:xfrm>
            <a:off x="457200" y="1743740"/>
            <a:ext cx="8229600" cy="4382423"/>
          </a:xfrm>
        </p:spPr>
        <p:txBody>
          <a:bodyPr>
            <a:noAutofit/>
          </a:bodyPr>
          <a:lstStyle/>
          <a:p>
            <a:pPr marL="0" indent="0">
              <a:lnSpc>
                <a:spcPct val="90000"/>
              </a:lnSpc>
              <a:buNone/>
              <a:defRPr/>
            </a:pPr>
            <a:r>
              <a:rPr lang="en-US" sz="1700" b="1" dirty="0">
                <a:solidFill>
                  <a:srgbClr val="595959"/>
                </a:solidFill>
                <a:latin typeface="Arial"/>
                <a:cs typeface="Arial"/>
              </a:rPr>
              <a:t>Health Providers and Support Staff</a:t>
            </a:r>
          </a:p>
          <a:p>
            <a:pPr>
              <a:lnSpc>
                <a:spcPct val="90000"/>
              </a:lnSpc>
              <a:defRPr/>
            </a:pPr>
            <a:r>
              <a:rPr lang="en-US" sz="1700" dirty="0">
                <a:solidFill>
                  <a:srgbClr val="595959"/>
                </a:solidFill>
                <a:latin typeface="Arial"/>
                <a:cs typeface="Arial"/>
              </a:rPr>
              <a:t>Health care providers have the required competencies to work with adolescents/young people and provide them with the required health services.</a:t>
            </a:r>
          </a:p>
          <a:p>
            <a:pPr>
              <a:lnSpc>
                <a:spcPct val="90000"/>
              </a:lnSpc>
              <a:defRPr/>
            </a:pPr>
            <a:r>
              <a:rPr lang="en-US" sz="1700" dirty="0">
                <a:solidFill>
                  <a:srgbClr val="595959"/>
                </a:solidFill>
                <a:latin typeface="Arial"/>
                <a:cs typeface="Arial"/>
              </a:rPr>
              <a:t>Health care providers use evidence-based protocols and guidelines (rather than morality or religious guidelines for example) to provide health services.</a:t>
            </a:r>
          </a:p>
          <a:p>
            <a:pPr>
              <a:lnSpc>
                <a:spcPct val="90000"/>
              </a:lnSpc>
              <a:defRPr/>
            </a:pPr>
            <a:r>
              <a:rPr lang="en-US" sz="1700" dirty="0">
                <a:solidFill>
                  <a:srgbClr val="595959"/>
                </a:solidFill>
                <a:latin typeface="Arial"/>
                <a:cs typeface="Arial"/>
              </a:rPr>
              <a:t>Health care providers are able to dedicate sufficient time to interact effectively with their adolescent and youth clients.</a:t>
            </a:r>
          </a:p>
          <a:p>
            <a:pPr>
              <a:lnSpc>
                <a:spcPct val="90000"/>
              </a:lnSpc>
              <a:defRPr/>
            </a:pPr>
            <a:endParaRPr lang="en-US" sz="1700" dirty="0">
              <a:solidFill>
                <a:srgbClr val="595959"/>
              </a:solidFill>
              <a:latin typeface="Arial"/>
              <a:cs typeface="Arial"/>
            </a:endParaRPr>
          </a:p>
          <a:p>
            <a:pPr marL="0" indent="0">
              <a:lnSpc>
                <a:spcPct val="90000"/>
              </a:lnSpc>
              <a:buNone/>
              <a:defRPr/>
            </a:pPr>
            <a:r>
              <a:rPr lang="en-US" sz="1700" b="1" dirty="0">
                <a:solidFill>
                  <a:srgbClr val="595959"/>
                </a:solidFill>
                <a:latin typeface="Arial"/>
                <a:cs typeface="Arial"/>
              </a:rPr>
              <a:t>Health Facility</a:t>
            </a:r>
          </a:p>
          <a:p>
            <a:pPr>
              <a:lnSpc>
                <a:spcPct val="90000"/>
              </a:lnSpc>
              <a:defRPr/>
            </a:pPr>
            <a:r>
              <a:rPr lang="en-US" sz="1700" dirty="0">
                <a:solidFill>
                  <a:srgbClr val="595959"/>
                </a:solidFill>
                <a:latin typeface="Arial"/>
                <a:cs typeface="Arial"/>
              </a:rPr>
              <a:t>The point of service delivery has the required equipment, supplies, and basic services necessary to deliver the required health services.</a:t>
            </a:r>
          </a:p>
          <a:p>
            <a:pPr marL="0" indent="0">
              <a:lnSpc>
                <a:spcPct val="90000"/>
              </a:lnSpc>
              <a:buNone/>
              <a:defRPr/>
            </a:pPr>
            <a:endParaRPr lang="en-US" sz="1700" dirty="0">
              <a:solidFill>
                <a:srgbClr val="595959"/>
              </a:solidFill>
              <a:latin typeface="Arial"/>
              <a:cs typeface="Arial"/>
            </a:endParaRPr>
          </a:p>
        </p:txBody>
      </p:sp>
    </p:spTree>
    <p:extLst>
      <p:ext uri="{BB962C8B-B14F-4D97-AF65-F5344CB8AC3E}">
        <p14:creationId xmlns:p14="http://schemas.microsoft.com/office/powerpoint/2010/main" val="1911648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pPr algn="l"/>
            <a:r>
              <a:rPr lang="en-US" sz="3600" b="1" dirty="0">
                <a:solidFill>
                  <a:srgbClr val="49176D"/>
                </a:solidFill>
                <a:latin typeface="Arial"/>
                <a:cs typeface="Arial"/>
              </a:rPr>
              <a:t>What does ADOLESCENT/YOUTH-RESPONSIVE SERVICES mean?</a:t>
            </a:r>
          </a:p>
        </p:txBody>
      </p:sp>
      <p:sp>
        <p:nvSpPr>
          <p:cNvPr id="11" name="Content Placeholder 10"/>
          <p:cNvSpPr>
            <a:spLocks noGrp="1"/>
          </p:cNvSpPr>
          <p:nvPr>
            <p:ph idx="1"/>
          </p:nvPr>
        </p:nvSpPr>
        <p:spPr>
          <a:xfrm>
            <a:off x="457200" y="1743740"/>
            <a:ext cx="8229600" cy="4382423"/>
          </a:xfrm>
        </p:spPr>
        <p:txBody>
          <a:bodyPr>
            <a:normAutofit/>
          </a:bodyPr>
          <a:lstStyle/>
          <a:p>
            <a:pPr>
              <a:lnSpc>
                <a:spcPct val="90000"/>
              </a:lnSpc>
              <a:defRPr/>
            </a:pPr>
            <a:r>
              <a:rPr lang="en-US" dirty="0">
                <a:solidFill>
                  <a:srgbClr val="595959"/>
                </a:solidFill>
                <a:latin typeface="Arial"/>
                <a:cs typeface="Arial"/>
              </a:rPr>
              <a:t>Efforts for the health system to systematically respond to the health needs of adolescents and young people, which include addressing the barriers to their service use, creating opportunities for them to access preventive care, as well as in financing and workforce capacity. (WHO)</a:t>
            </a:r>
          </a:p>
        </p:txBody>
      </p:sp>
    </p:spTree>
    <p:extLst>
      <p:ext uri="{BB962C8B-B14F-4D97-AF65-F5344CB8AC3E}">
        <p14:creationId xmlns:p14="http://schemas.microsoft.com/office/powerpoint/2010/main" val="1351717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rgbClr val="49176D"/>
                </a:solidFill>
                <a:latin typeface="Arial"/>
                <a:cs typeface="Arial"/>
              </a:rPr>
              <a:t>Session 5 Input</a:t>
            </a:r>
          </a:p>
        </p:txBody>
      </p:sp>
      <p:sp>
        <p:nvSpPr>
          <p:cNvPr id="8" name="Rectangle 1035"/>
          <p:cNvSpPr>
            <a:spLocks noChangeArrowheads="1"/>
          </p:cNvSpPr>
          <p:nvPr/>
        </p:nvSpPr>
        <p:spPr bwMode="auto">
          <a:xfrm>
            <a:off x="490538" y="1460168"/>
            <a:ext cx="8305800" cy="1013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lnSpc>
                <a:spcPct val="80000"/>
              </a:lnSpc>
              <a:spcBef>
                <a:spcPct val="20000"/>
              </a:spcBef>
              <a:defRPr/>
            </a:pPr>
            <a:r>
              <a:rPr lang="en-US" sz="5500" b="1" dirty="0">
                <a:solidFill>
                  <a:srgbClr val="E22095"/>
                </a:solidFill>
                <a:latin typeface="Arial"/>
                <a:cs typeface="Arial"/>
              </a:rPr>
              <a:t>Core Guiding Values</a:t>
            </a:r>
          </a:p>
        </p:txBody>
      </p:sp>
    </p:spTree>
    <p:extLst>
      <p:ext uri="{BB962C8B-B14F-4D97-AF65-F5344CB8AC3E}">
        <p14:creationId xmlns:p14="http://schemas.microsoft.com/office/powerpoint/2010/main" val="687957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l"/>
            <a:r>
              <a:rPr lang="en-US" sz="3600" b="1" dirty="0">
                <a:solidFill>
                  <a:srgbClr val="49176D"/>
                </a:solidFill>
                <a:latin typeface="Arial"/>
                <a:cs typeface="Arial"/>
              </a:rPr>
              <a:t>Core Values</a:t>
            </a:r>
          </a:p>
        </p:txBody>
      </p:sp>
      <p:sp>
        <p:nvSpPr>
          <p:cNvPr id="11" name="Content Placeholder 10"/>
          <p:cNvSpPr>
            <a:spLocks noGrp="1"/>
          </p:cNvSpPr>
          <p:nvPr>
            <p:ph idx="1"/>
          </p:nvPr>
        </p:nvSpPr>
        <p:spPr/>
        <p:txBody>
          <a:bodyPr>
            <a:normAutofit/>
          </a:bodyPr>
          <a:lstStyle/>
          <a:p>
            <a:pPr marL="0" indent="0">
              <a:lnSpc>
                <a:spcPct val="90000"/>
              </a:lnSpc>
              <a:buNone/>
              <a:defRPr/>
            </a:pPr>
            <a:r>
              <a:rPr lang="en-US" sz="2500" b="1" dirty="0">
                <a:solidFill>
                  <a:srgbClr val="595959"/>
                </a:solidFill>
                <a:latin typeface="Arial"/>
                <a:cs typeface="Arial"/>
              </a:rPr>
              <a:t>Choice: </a:t>
            </a:r>
            <a:r>
              <a:rPr lang="en-US" sz="2500" dirty="0">
                <a:solidFill>
                  <a:srgbClr val="595959"/>
                </a:solidFill>
                <a:latin typeface="Arial"/>
                <a:cs typeface="Arial"/>
              </a:rPr>
              <a:t>Choices about one’s sexuality should be made freely, and with access to comprehensive information and services. They should respect each others’ rights. </a:t>
            </a:r>
          </a:p>
          <a:p>
            <a:pPr marL="0" indent="0">
              <a:lnSpc>
                <a:spcPct val="90000"/>
              </a:lnSpc>
              <a:buNone/>
              <a:defRPr/>
            </a:pPr>
            <a:endParaRPr lang="en-US" sz="2500" dirty="0">
              <a:solidFill>
                <a:srgbClr val="595959"/>
              </a:solidFill>
              <a:latin typeface="Arial"/>
              <a:cs typeface="Arial"/>
            </a:endParaRPr>
          </a:p>
          <a:p>
            <a:pPr marL="0" indent="0">
              <a:lnSpc>
                <a:spcPct val="90000"/>
              </a:lnSpc>
              <a:buNone/>
              <a:defRPr/>
            </a:pPr>
            <a:r>
              <a:rPr lang="en-US" sz="2500" b="1" dirty="0">
                <a:solidFill>
                  <a:srgbClr val="595959"/>
                </a:solidFill>
                <a:latin typeface="Arial"/>
                <a:cs typeface="Arial"/>
              </a:rPr>
              <a:t>Dignity: </a:t>
            </a:r>
            <a:r>
              <a:rPr lang="en-US" sz="2500" dirty="0">
                <a:solidFill>
                  <a:srgbClr val="595959"/>
                </a:solidFill>
                <a:latin typeface="Arial"/>
                <a:cs typeface="Arial"/>
              </a:rPr>
              <a:t>All individuals have worth regardless of their age, caste, class, orientation, preferences, religion, and other determinants of status.</a:t>
            </a:r>
          </a:p>
          <a:p>
            <a:pPr marL="0" indent="0">
              <a:lnSpc>
                <a:spcPct val="90000"/>
              </a:lnSpc>
              <a:buNone/>
              <a:defRPr/>
            </a:pPr>
            <a:endParaRPr lang="en-US" sz="2500" dirty="0">
              <a:solidFill>
                <a:srgbClr val="595959"/>
              </a:solidFill>
              <a:latin typeface="Arial"/>
              <a:cs typeface="Arial"/>
            </a:endParaRPr>
          </a:p>
          <a:p>
            <a:pPr marL="0" indent="0">
              <a:lnSpc>
                <a:spcPct val="90000"/>
              </a:lnSpc>
              <a:buNone/>
              <a:defRPr/>
            </a:pPr>
            <a:r>
              <a:rPr lang="en-US" sz="2500" b="1" dirty="0">
                <a:solidFill>
                  <a:srgbClr val="595959"/>
                </a:solidFill>
                <a:latin typeface="Arial"/>
                <a:cs typeface="Arial"/>
              </a:rPr>
              <a:t>Diversity: </a:t>
            </a:r>
            <a:r>
              <a:rPr lang="en-US" sz="2500" dirty="0">
                <a:solidFill>
                  <a:srgbClr val="595959"/>
                </a:solidFill>
                <a:latin typeface="Arial"/>
                <a:cs typeface="Arial"/>
              </a:rPr>
              <a:t>Involves acceptance of the fact that people express their sexuality in diverse ways and there are a range of sexual </a:t>
            </a:r>
            <a:r>
              <a:rPr lang="en-US" sz="2500" dirty="0" err="1">
                <a:solidFill>
                  <a:srgbClr val="595959"/>
                </a:solidFill>
                <a:latin typeface="Arial"/>
                <a:cs typeface="Arial"/>
              </a:rPr>
              <a:t>behaviours</a:t>
            </a:r>
            <a:r>
              <a:rPr lang="en-US" sz="2500" dirty="0">
                <a:solidFill>
                  <a:srgbClr val="595959"/>
                </a:solidFill>
                <a:latin typeface="Arial"/>
                <a:cs typeface="Arial"/>
              </a:rPr>
              <a:t>, identities, and relationships. </a:t>
            </a:r>
          </a:p>
          <a:p>
            <a:pPr marL="0" indent="0">
              <a:lnSpc>
                <a:spcPct val="90000"/>
              </a:lnSpc>
              <a:buNone/>
              <a:defRPr/>
            </a:pPr>
            <a:endParaRPr lang="en-US" sz="2500" dirty="0">
              <a:solidFill>
                <a:srgbClr val="595959"/>
              </a:solidFill>
              <a:latin typeface="Arial"/>
              <a:cs typeface="Arial"/>
            </a:endParaRPr>
          </a:p>
        </p:txBody>
      </p:sp>
    </p:spTree>
    <p:extLst>
      <p:ext uri="{BB962C8B-B14F-4D97-AF65-F5344CB8AC3E}">
        <p14:creationId xmlns:p14="http://schemas.microsoft.com/office/powerpoint/2010/main" val="453595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l"/>
            <a:r>
              <a:rPr lang="en-US" sz="3600" b="1" dirty="0">
                <a:solidFill>
                  <a:srgbClr val="49176D"/>
                </a:solidFill>
                <a:latin typeface="Arial"/>
                <a:cs typeface="Arial"/>
              </a:rPr>
              <a:t>Core Values</a:t>
            </a:r>
          </a:p>
        </p:txBody>
      </p:sp>
      <p:sp>
        <p:nvSpPr>
          <p:cNvPr id="11" name="Content Placeholder 10"/>
          <p:cNvSpPr>
            <a:spLocks noGrp="1"/>
          </p:cNvSpPr>
          <p:nvPr>
            <p:ph idx="1"/>
          </p:nvPr>
        </p:nvSpPr>
        <p:spPr/>
        <p:txBody>
          <a:bodyPr>
            <a:normAutofit/>
          </a:bodyPr>
          <a:lstStyle/>
          <a:p>
            <a:pPr marL="0" indent="0">
              <a:lnSpc>
                <a:spcPct val="90000"/>
              </a:lnSpc>
              <a:buNone/>
              <a:defRPr/>
            </a:pPr>
            <a:r>
              <a:rPr lang="en-US" sz="2500" b="1" dirty="0">
                <a:solidFill>
                  <a:srgbClr val="595959"/>
                </a:solidFill>
                <a:latin typeface="Arial"/>
                <a:cs typeface="Arial"/>
              </a:rPr>
              <a:t>Equality: </a:t>
            </a:r>
            <a:r>
              <a:rPr lang="en-US" sz="2500" dirty="0">
                <a:solidFill>
                  <a:srgbClr val="595959"/>
                </a:solidFill>
                <a:latin typeface="Arial"/>
                <a:cs typeface="Arial"/>
              </a:rPr>
              <a:t>All individuals are equally deserving of respect and dignity, and should have access to information, services, and support to attain sexual wellbeing.</a:t>
            </a:r>
          </a:p>
          <a:p>
            <a:pPr marL="0" indent="0">
              <a:lnSpc>
                <a:spcPct val="90000"/>
              </a:lnSpc>
              <a:buNone/>
              <a:defRPr/>
            </a:pPr>
            <a:endParaRPr lang="en-US" sz="2500" b="1" dirty="0">
              <a:solidFill>
                <a:srgbClr val="595959"/>
              </a:solidFill>
              <a:latin typeface="Arial"/>
              <a:cs typeface="Arial"/>
            </a:endParaRPr>
          </a:p>
          <a:p>
            <a:pPr marL="0" indent="0">
              <a:lnSpc>
                <a:spcPct val="90000"/>
              </a:lnSpc>
              <a:buNone/>
              <a:defRPr/>
            </a:pPr>
            <a:r>
              <a:rPr lang="en-US" sz="2500" b="1" dirty="0">
                <a:solidFill>
                  <a:srgbClr val="595959"/>
                </a:solidFill>
                <a:latin typeface="Arial"/>
                <a:cs typeface="Arial"/>
              </a:rPr>
              <a:t>Respect: </a:t>
            </a:r>
            <a:r>
              <a:rPr lang="en-US" sz="2500" dirty="0">
                <a:solidFill>
                  <a:srgbClr val="595959"/>
                </a:solidFill>
                <a:latin typeface="Arial"/>
                <a:cs typeface="Arial"/>
              </a:rPr>
              <a:t>All persons are entitled to respect and consideration regardless of their sexual choices and identities. </a:t>
            </a:r>
          </a:p>
          <a:p>
            <a:pPr marL="0" indent="0">
              <a:lnSpc>
                <a:spcPct val="90000"/>
              </a:lnSpc>
              <a:buNone/>
              <a:defRPr/>
            </a:pPr>
            <a:endParaRPr lang="en-US" sz="2500" dirty="0">
              <a:solidFill>
                <a:srgbClr val="595959"/>
              </a:solidFill>
              <a:latin typeface="Arial"/>
              <a:cs typeface="Arial"/>
            </a:endParaRPr>
          </a:p>
        </p:txBody>
      </p:sp>
    </p:spTree>
    <p:extLst>
      <p:ext uri="{BB962C8B-B14F-4D97-AF65-F5344CB8AC3E}">
        <p14:creationId xmlns:p14="http://schemas.microsoft.com/office/powerpoint/2010/main" val="1774739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rrow-PP-Templete-Q&amp;A-v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txBox="1">
            <a:spLocks/>
          </p:cNvSpPr>
          <p:nvPr/>
        </p:nvSpPr>
        <p:spPr>
          <a:xfrm>
            <a:off x="638629" y="1662035"/>
            <a:ext cx="5215467" cy="1143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49176D"/>
                </a:solidFill>
                <a:latin typeface="Arial"/>
                <a:cs typeface="Arial"/>
              </a:rPr>
              <a:t>Q &amp; A</a:t>
            </a:r>
          </a:p>
        </p:txBody>
      </p:sp>
    </p:spTree>
    <p:extLst>
      <p:ext uri="{BB962C8B-B14F-4D97-AF65-F5344CB8AC3E}">
        <p14:creationId xmlns:p14="http://schemas.microsoft.com/office/powerpoint/2010/main" val="1118120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38629" y="1662035"/>
            <a:ext cx="5215467" cy="1143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49176D"/>
                </a:solidFill>
                <a:latin typeface="Arial"/>
                <a:cs typeface="Arial"/>
              </a:rPr>
              <a:t>Q &amp; A</a:t>
            </a:r>
          </a:p>
        </p:txBody>
      </p:sp>
      <p:pic>
        <p:nvPicPr>
          <p:cNvPr id="2" name="Picture 1" descr="Arrow-PP-Templete-Discussion-v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5573485" y="976161"/>
            <a:ext cx="3147181" cy="1143000"/>
          </a:xfrm>
          <a:prstGeom prst="rect">
            <a:avLst/>
          </a:prstGeom>
          <a:ln>
            <a:noFill/>
          </a:ln>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E22095"/>
                </a:solidFill>
                <a:latin typeface="Arial"/>
                <a:cs typeface="Arial"/>
              </a:rPr>
              <a:t>Discussion</a:t>
            </a:r>
          </a:p>
        </p:txBody>
      </p:sp>
    </p:spTree>
    <p:extLst>
      <p:ext uri="{BB962C8B-B14F-4D97-AF65-F5344CB8AC3E}">
        <p14:creationId xmlns:p14="http://schemas.microsoft.com/office/powerpoint/2010/main" val="418393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50000"/>
            <a:grayscl/>
            <a:extLst>
              <a:ext uri="{28A0092B-C50C-407E-A947-70E740481C1C}">
                <a14:useLocalDpi xmlns:a14="http://schemas.microsoft.com/office/drawing/2010/main" val="0"/>
              </a:ext>
            </a:extLst>
          </a:blip>
          <a:stretch>
            <a:fillRect/>
          </a:stretch>
        </p:blipFill>
        <p:spPr>
          <a:xfrm>
            <a:off x="0" y="2169039"/>
            <a:ext cx="9144000" cy="5148224"/>
          </a:xfrm>
          <a:prstGeom prst="rect">
            <a:avLst/>
          </a:prstGeom>
        </p:spPr>
      </p:pic>
      <p:sp>
        <p:nvSpPr>
          <p:cNvPr id="10" name="Rectangle 1035"/>
          <p:cNvSpPr>
            <a:spLocks noChangeArrowheads="1"/>
          </p:cNvSpPr>
          <p:nvPr/>
        </p:nvSpPr>
        <p:spPr bwMode="auto">
          <a:xfrm>
            <a:off x="419100" y="148853"/>
            <a:ext cx="8305800" cy="3189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spcBef>
                <a:spcPct val="50000"/>
              </a:spcBef>
              <a:defRPr/>
            </a:pPr>
            <a:r>
              <a:rPr lang="en-US" sz="3600" b="1" dirty="0">
                <a:solidFill>
                  <a:srgbClr val="E22095"/>
                </a:solidFill>
                <a:latin typeface="Arial"/>
                <a:cs typeface="Arial"/>
              </a:rPr>
              <a:t>CAPACITY STRENGTHENING WORKSHOP</a:t>
            </a:r>
            <a:endParaRPr lang="en-US" sz="3600" b="1" dirty="0">
              <a:solidFill>
                <a:srgbClr val="49176D"/>
              </a:solidFill>
              <a:latin typeface="Arial"/>
              <a:cs typeface="Arial"/>
            </a:endParaRPr>
          </a:p>
          <a:p>
            <a:pPr algn="ctr">
              <a:spcBef>
                <a:spcPct val="50000"/>
              </a:spcBef>
              <a:defRPr/>
            </a:pPr>
            <a:r>
              <a:rPr lang="en-US" sz="3600" b="1" dirty="0">
                <a:solidFill>
                  <a:srgbClr val="49176D"/>
                </a:solidFill>
                <a:latin typeface="Arial"/>
                <a:cs typeface="Arial"/>
              </a:rPr>
              <a:t>Youth Sexuality and Intersections with Education, Health, Employment, Law, and  Citizenship</a:t>
            </a:r>
          </a:p>
        </p:txBody>
      </p:sp>
    </p:spTree>
    <p:extLst>
      <p:ext uri="{BB962C8B-B14F-4D97-AF65-F5344CB8AC3E}">
        <p14:creationId xmlns:p14="http://schemas.microsoft.com/office/powerpoint/2010/main" val="1384329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0" y="1332553"/>
            <a:ext cx="9144000" cy="5516880"/>
          </a:xfrm>
          <a:prstGeom prst="rect">
            <a:avLst/>
          </a:prstGeom>
        </p:spPr>
      </p:pic>
      <p:sp>
        <p:nvSpPr>
          <p:cNvPr id="7" name="Title 1"/>
          <p:cNvSpPr txBox="1">
            <a:spLocks/>
          </p:cNvSpPr>
          <p:nvPr/>
        </p:nvSpPr>
        <p:spPr>
          <a:xfrm>
            <a:off x="457200" y="168313"/>
            <a:ext cx="8229600" cy="1143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49176D"/>
                </a:solidFill>
                <a:latin typeface="Arial"/>
                <a:cs typeface="Arial"/>
              </a:rPr>
              <a:t>SESSION 3</a:t>
            </a:r>
          </a:p>
        </p:txBody>
      </p:sp>
      <p:sp>
        <p:nvSpPr>
          <p:cNvPr id="8" name="Rectangle 1035"/>
          <p:cNvSpPr>
            <a:spLocks noChangeArrowheads="1"/>
          </p:cNvSpPr>
          <p:nvPr/>
        </p:nvSpPr>
        <p:spPr bwMode="auto">
          <a:xfrm>
            <a:off x="490538" y="1183723"/>
            <a:ext cx="8305800" cy="1013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nSpc>
                <a:spcPct val="80000"/>
              </a:lnSpc>
              <a:spcBef>
                <a:spcPct val="20000"/>
              </a:spcBef>
              <a:defRPr/>
            </a:pPr>
            <a:r>
              <a:rPr lang="en-US" sz="4400" b="1" dirty="0">
                <a:solidFill>
                  <a:srgbClr val="E22095"/>
                </a:solidFill>
                <a:latin typeface="Arial"/>
                <a:cs typeface="Arial"/>
              </a:rPr>
              <a:t>Sexuality and Health</a:t>
            </a:r>
          </a:p>
        </p:txBody>
      </p:sp>
    </p:spTree>
    <p:extLst>
      <p:ext uri="{BB962C8B-B14F-4D97-AF65-F5344CB8AC3E}">
        <p14:creationId xmlns:p14="http://schemas.microsoft.com/office/powerpoint/2010/main" val="583452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rgbClr val="49176D"/>
                </a:solidFill>
                <a:latin typeface="Arial"/>
                <a:cs typeface="Arial"/>
              </a:rPr>
              <a:t>Session 5 Input</a:t>
            </a:r>
          </a:p>
        </p:txBody>
      </p:sp>
      <p:sp>
        <p:nvSpPr>
          <p:cNvPr id="8" name="Rectangle 1035"/>
          <p:cNvSpPr>
            <a:spLocks noChangeArrowheads="1"/>
          </p:cNvSpPr>
          <p:nvPr/>
        </p:nvSpPr>
        <p:spPr bwMode="auto">
          <a:xfrm>
            <a:off x="490538" y="1417638"/>
            <a:ext cx="8305800" cy="1013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lnSpc>
                <a:spcPct val="80000"/>
              </a:lnSpc>
              <a:spcBef>
                <a:spcPct val="20000"/>
              </a:spcBef>
              <a:defRPr/>
            </a:pPr>
            <a:r>
              <a:rPr lang="en-US" sz="5500" b="1" dirty="0">
                <a:solidFill>
                  <a:srgbClr val="E22095"/>
                </a:solidFill>
                <a:latin typeface="Arial"/>
                <a:cs typeface="Arial"/>
              </a:rPr>
              <a:t>Inclusive, Youth-Friendly, and </a:t>
            </a:r>
          </a:p>
          <a:p>
            <a:pPr algn="ctr" eaLnBrk="1" hangingPunct="1">
              <a:lnSpc>
                <a:spcPct val="80000"/>
              </a:lnSpc>
              <a:spcBef>
                <a:spcPct val="20000"/>
              </a:spcBef>
              <a:defRPr/>
            </a:pPr>
            <a:r>
              <a:rPr lang="en-US" sz="5500" b="1" dirty="0">
                <a:solidFill>
                  <a:srgbClr val="E22095"/>
                </a:solidFill>
                <a:latin typeface="Arial"/>
                <a:cs typeface="Arial"/>
              </a:rPr>
              <a:t>Youth-Responsive Health Systems and Services</a:t>
            </a:r>
          </a:p>
        </p:txBody>
      </p:sp>
    </p:spTree>
    <p:extLst>
      <p:ext uri="{BB962C8B-B14F-4D97-AF65-F5344CB8AC3E}">
        <p14:creationId xmlns:p14="http://schemas.microsoft.com/office/powerpoint/2010/main" val="716193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Autofit/>
          </a:bodyPr>
          <a:lstStyle/>
          <a:p>
            <a:pPr algn="l"/>
            <a:r>
              <a:rPr lang="en-US" sz="3600" b="1" dirty="0">
                <a:solidFill>
                  <a:srgbClr val="49176D"/>
                </a:solidFill>
                <a:latin typeface="Arial"/>
                <a:cs typeface="Arial"/>
              </a:rPr>
              <a:t>What does INCLUSIVE health mean?</a:t>
            </a:r>
          </a:p>
        </p:txBody>
      </p:sp>
      <p:sp>
        <p:nvSpPr>
          <p:cNvPr id="11" name="Content Placeholder 10"/>
          <p:cNvSpPr>
            <a:spLocks noGrp="1"/>
          </p:cNvSpPr>
          <p:nvPr>
            <p:ph idx="1"/>
          </p:nvPr>
        </p:nvSpPr>
        <p:spPr>
          <a:xfrm>
            <a:off x="457200" y="1417638"/>
            <a:ext cx="8229600" cy="4708525"/>
          </a:xfrm>
        </p:spPr>
        <p:txBody>
          <a:bodyPr>
            <a:normAutofit/>
          </a:bodyPr>
          <a:lstStyle/>
          <a:p>
            <a:pPr marL="0" indent="0">
              <a:lnSpc>
                <a:spcPct val="90000"/>
              </a:lnSpc>
              <a:buNone/>
              <a:defRPr/>
            </a:pPr>
            <a:r>
              <a:rPr lang="mr-IN" sz="2500" dirty="0">
                <a:solidFill>
                  <a:srgbClr val="595959"/>
                </a:solidFill>
                <a:latin typeface="Arial"/>
                <a:cs typeface="Arial"/>
              </a:rPr>
              <a:t>…</a:t>
            </a:r>
            <a:r>
              <a:rPr lang="en-US" sz="2500" dirty="0">
                <a:solidFill>
                  <a:srgbClr val="595959"/>
                </a:solidFill>
                <a:latin typeface="Arial"/>
                <a:cs typeface="Arial"/>
              </a:rPr>
              <a:t> builds on the “Health for All” ethos and strengthens the rights-based approach to health. It takes a more proactive approach to addressing distinctive and different barriers to inclusion, in recognition that particular groups—including young women, young people with disabilities, youth living with HIV, LGBTI youth, migrant youth, and others—have particular needs and particular strategies are needed to overcome their particular barriers to health. It also aims to </a:t>
            </a:r>
            <a:r>
              <a:rPr lang="en-US" sz="2500" dirty="0" err="1">
                <a:solidFill>
                  <a:srgbClr val="595959"/>
                </a:solidFill>
                <a:latin typeface="Arial"/>
                <a:cs typeface="Arial"/>
              </a:rPr>
              <a:t>utilise</a:t>
            </a:r>
            <a:r>
              <a:rPr lang="en-US" sz="2500" dirty="0">
                <a:solidFill>
                  <a:srgbClr val="595959"/>
                </a:solidFill>
                <a:latin typeface="Arial"/>
                <a:cs typeface="Arial"/>
              </a:rPr>
              <a:t> a much greater range of healthcare delivery options embodied in a greater variety of human resources for health. </a:t>
            </a:r>
          </a:p>
          <a:p>
            <a:pPr marL="0" indent="0">
              <a:lnSpc>
                <a:spcPct val="90000"/>
              </a:lnSpc>
              <a:buNone/>
              <a:defRPr/>
            </a:pPr>
            <a:endParaRPr lang="en-US" sz="2500" dirty="0">
              <a:solidFill>
                <a:srgbClr val="595959"/>
              </a:solidFill>
              <a:latin typeface="Arial"/>
              <a:cs typeface="Arial"/>
            </a:endParaRPr>
          </a:p>
          <a:p>
            <a:pPr marL="0" indent="0" algn="r">
              <a:lnSpc>
                <a:spcPct val="90000"/>
              </a:lnSpc>
              <a:buNone/>
              <a:defRPr/>
            </a:pPr>
            <a:r>
              <a:rPr lang="en-US" sz="2500" dirty="0">
                <a:solidFill>
                  <a:srgbClr val="595959"/>
                </a:solidFill>
                <a:latin typeface="Arial"/>
                <a:cs typeface="Arial"/>
              </a:rPr>
              <a:t>(</a:t>
            </a:r>
            <a:r>
              <a:rPr lang="en-US" sz="2500" dirty="0" err="1">
                <a:solidFill>
                  <a:srgbClr val="595959"/>
                </a:solidFill>
                <a:latin typeface="Arial"/>
                <a:cs typeface="Arial"/>
              </a:rPr>
              <a:t>Maclachlan</a:t>
            </a:r>
            <a:r>
              <a:rPr lang="en-US" sz="2500" dirty="0">
                <a:solidFill>
                  <a:srgbClr val="595959"/>
                </a:solidFill>
                <a:latin typeface="Arial"/>
                <a:cs typeface="Arial"/>
              </a:rPr>
              <a:t>, </a:t>
            </a:r>
            <a:r>
              <a:rPr lang="en-US" sz="2500" dirty="0" err="1">
                <a:solidFill>
                  <a:srgbClr val="595959"/>
                </a:solidFill>
                <a:latin typeface="Arial"/>
                <a:cs typeface="Arial"/>
              </a:rPr>
              <a:t>Khasnabis</a:t>
            </a:r>
            <a:r>
              <a:rPr lang="en-US" sz="2500" dirty="0">
                <a:solidFill>
                  <a:srgbClr val="595959"/>
                </a:solidFill>
                <a:latin typeface="Arial"/>
                <a:cs typeface="Arial"/>
              </a:rPr>
              <a:t>, </a:t>
            </a:r>
            <a:r>
              <a:rPr lang="en-US" sz="2500" dirty="0" err="1">
                <a:solidFill>
                  <a:srgbClr val="595959"/>
                </a:solidFill>
                <a:latin typeface="Arial"/>
                <a:cs typeface="Arial"/>
              </a:rPr>
              <a:t>Hasheem</a:t>
            </a:r>
            <a:r>
              <a:rPr lang="en-US" sz="2500" dirty="0">
                <a:solidFill>
                  <a:srgbClr val="595959"/>
                </a:solidFill>
                <a:latin typeface="Arial"/>
                <a:cs typeface="Arial"/>
              </a:rPr>
              <a:t>)</a:t>
            </a:r>
          </a:p>
          <a:p>
            <a:pPr marL="0" indent="0">
              <a:lnSpc>
                <a:spcPct val="90000"/>
              </a:lnSpc>
              <a:buNone/>
              <a:defRPr/>
            </a:pPr>
            <a:endParaRPr lang="en-US" sz="2500" dirty="0">
              <a:solidFill>
                <a:srgbClr val="595959"/>
              </a:solidFill>
              <a:latin typeface="Arial"/>
              <a:cs typeface="Arial"/>
            </a:endParaRPr>
          </a:p>
          <a:p>
            <a:pPr marL="0" indent="0">
              <a:lnSpc>
                <a:spcPct val="90000"/>
              </a:lnSpc>
              <a:buNone/>
              <a:defRPr/>
            </a:pPr>
            <a:endParaRPr lang="en-US" sz="2500" dirty="0">
              <a:solidFill>
                <a:srgbClr val="595959"/>
              </a:solidFill>
              <a:latin typeface="Arial"/>
              <a:cs typeface="Arial"/>
            </a:endParaRPr>
          </a:p>
        </p:txBody>
      </p:sp>
    </p:spTree>
    <p:extLst>
      <p:ext uri="{BB962C8B-B14F-4D97-AF65-F5344CB8AC3E}">
        <p14:creationId xmlns:p14="http://schemas.microsoft.com/office/powerpoint/2010/main" val="1864180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pPr algn="l"/>
            <a:r>
              <a:rPr lang="en-US" sz="3600" b="1" dirty="0">
                <a:solidFill>
                  <a:srgbClr val="49176D"/>
                </a:solidFill>
                <a:latin typeface="Arial"/>
                <a:cs typeface="Arial"/>
              </a:rPr>
              <a:t>What does ADOLESCENT AND YOUTH-FRIENDLY HEALTH SERVICES mean?</a:t>
            </a:r>
          </a:p>
        </p:txBody>
      </p:sp>
      <p:sp>
        <p:nvSpPr>
          <p:cNvPr id="11" name="Content Placeholder 10"/>
          <p:cNvSpPr>
            <a:spLocks noGrp="1"/>
          </p:cNvSpPr>
          <p:nvPr>
            <p:ph idx="1"/>
          </p:nvPr>
        </p:nvSpPr>
        <p:spPr>
          <a:xfrm>
            <a:off x="457200" y="1743740"/>
            <a:ext cx="8229600" cy="4382423"/>
          </a:xfrm>
        </p:spPr>
        <p:txBody>
          <a:bodyPr>
            <a:normAutofit/>
          </a:bodyPr>
          <a:lstStyle/>
          <a:p>
            <a:pPr>
              <a:lnSpc>
                <a:spcPct val="90000"/>
              </a:lnSpc>
              <a:defRPr/>
            </a:pPr>
            <a:r>
              <a:rPr lang="en-US" dirty="0">
                <a:solidFill>
                  <a:srgbClr val="595959"/>
                </a:solidFill>
                <a:latin typeface="Arial"/>
                <a:cs typeface="Arial"/>
              </a:rPr>
              <a:t>Health services that address barriers to service use of adolescents and young people. These are accessible to, acceptable by, and appropriate to adolescents and young people in all their diversity.</a:t>
            </a:r>
          </a:p>
        </p:txBody>
      </p:sp>
    </p:spTree>
    <p:extLst>
      <p:ext uri="{BB962C8B-B14F-4D97-AF65-F5344CB8AC3E}">
        <p14:creationId xmlns:p14="http://schemas.microsoft.com/office/powerpoint/2010/main" val="608242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pPr algn="l"/>
            <a:r>
              <a:rPr lang="en-US" sz="3600" b="1" dirty="0">
                <a:solidFill>
                  <a:srgbClr val="49176D"/>
                </a:solidFill>
                <a:latin typeface="Arial"/>
                <a:cs typeface="Arial"/>
              </a:rPr>
              <a:t>DIMENSIONS OF ADOLESCENT &amp; YOUTH-FRIENDLY HEALTH SERVICES</a:t>
            </a:r>
          </a:p>
        </p:txBody>
      </p:sp>
      <p:sp>
        <p:nvSpPr>
          <p:cNvPr id="11" name="Content Placeholder 10"/>
          <p:cNvSpPr>
            <a:spLocks noGrp="1"/>
          </p:cNvSpPr>
          <p:nvPr>
            <p:ph idx="1"/>
          </p:nvPr>
        </p:nvSpPr>
        <p:spPr>
          <a:xfrm>
            <a:off x="457200" y="1743740"/>
            <a:ext cx="8229600" cy="4382423"/>
          </a:xfrm>
        </p:spPr>
        <p:txBody>
          <a:bodyPr>
            <a:normAutofit/>
          </a:bodyPr>
          <a:lstStyle/>
          <a:p>
            <a:pPr marL="0" indent="0">
              <a:lnSpc>
                <a:spcPct val="90000"/>
              </a:lnSpc>
              <a:buNone/>
              <a:defRPr/>
            </a:pPr>
            <a:r>
              <a:rPr lang="en-US" dirty="0">
                <a:solidFill>
                  <a:srgbClr val="595959"/>
                </a:solidFill>
                <a:latin typeface="Arial"/>
                <a:cs typeface="Arial"/>
              </a:rPr>
              <a:t>Health services should be:</a:t>
            </a:r>
          </a:p>
          <a:p>
            <a:pPr>
              <a:lnSpc>
                <a:spcPct val="90000"/>
              </a:lnSpc>
              <a:defRPr/>
            </a:pPr>
            <a:r>
              <a:rPr lang="en-US" dirty="0">
                <a:solidFill>
                  <a:srgbClr val="595959"/>
                </a:solidFill>
                <a:latin typeface="Arial"/>
                <a:cs typeface="Arial"/>
              </a:rPr>
              <a:t>Accessible</a:t>
            </a:r>
          </a:p>
          <a:p>
            <a:pPr>
              <a:lnSpc>
                <a:spcPct val="90000"/>
              </a:lnSpc>
              <a:defRPr/>
            </a:pPr>
            <a:r>
              <a:rPr lang="en-US" dirty="0">
                <a:solidFill>
                  <a:srgbClr val="595959"/>
                </a:solidFill>
                <a:latin typeface="Arial"/>
                <a:cs typeface="Arial"/>
              </a:rPr>
              <a:t>Acceptable</a:t>
            </a:r>
          </a:p>
          <a:p>
            <a:pPr>
              <a:lnSpc>
                <a:spcPct val="90000"/>
              </a:lnSpc>
              <a:defRPr/>
            </a:pPr>
            <a:r>
              <a:rPr lang="en-US" dirty="0">
                <a:solidFill>
                  <a:srgbClr val="595959"/>
                </a:solidFill>
                <a:latin typeface="Arial"/>
                <a:cs typeface="Arial"/>
              </a:rPr>
              <a:t>Equitable</a:t>
            </a:r>
          </a:p>
          <a:p>
            <a:pPr>
              <a:lnSpc>
                <a:spcPct val="90000"/>
              </a:lnSpc>
              <a:defRPr/>
            </a:pPr>
            <a:r>
              <a:rPr lang="en-US" dirty="0">
                <a:solidFill>
                  <a:srgbClr val="595959"/>
                </a:solidFill>
                <a:latin typeface="Arial"/>
                <a:cs typeface="Arial"/>
              </a:rPr>
              <a:t>Appropriate</a:t>
            </a:r>
          </a:p>
          <a:p>
            <a:pPr>
              <a:lnSpc>
                <a:spcPct val="90000"/>
              </a:lnSpc>
              <a:defRPr/>
            </a:pPr>
            <a:r>
              <a:rPr lang="en-US" dirty="0">
                <a:solidFill>
                  <a:srgbClr val="595959"/>
                </a:solidFill>
                <a:latin typeface="Arial"/>
                <a:cs typeface="Arial"/>
              </a:rPr>
              <a:t>Effective</a:t>
            </a:r>
          </a:p>
          <a:p>
            <a:pPr marL="0" indent="0" algn="r">
              <a:lnSpc>
                <a:spcPct val="90000"/>
              </a:lnSpc>
              <a:buNone/>
              <a:defRPr/>
            </a:pPr>
            <a:r>
              <a:rPr lang="en-US" dirty="0">
                <a:solidFill>
                  <a:srgbClr val="595959"/>
                </a:solidFill>
                <a:latin typeface="Arial"/>
                <a:cs typeface="Arial"/>
              </a:rPr>
              <a:t>(WHO)</a:t>
            </a:r>
          </a:p>
          <a:p>
            <a:pPr>
              <a:lnSpc>
                <a:spcPct val="90000"/>
              </a:lnSpc>
              <a:defRPr/>
            </a:pPr>
            <a:endParaRPr lang="en-US" dirty="0">
              <a:solidFill>
                <a:srgbClr val="595959"/>
              </a:solidFill>
              <a:latin typeface="Arial"/>
              <a:cs typeface="Arial"/>
            </a:endParaRPr>
          </a:p>
        </p:txBody>
      </p:sp>
    </p:spTree>
    <p:extLst>
      <p:ext uri="{BB962C8B-B14F-4D97-AF65-F5344CB8AC3E}">
        <p14:creationId xmlns:p14="http://schemas.microsoft.com/office/powerpoint/2010/main" val="1817275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07595"/>
          </a:xfrm>
          <a:ln>
            <a:noFill/>
          </a:ln>
        </p:spPr>
        <p:txBody>
          <a:bodyPr>
            <a:normAutofit fontScale="90000"/>
          </a:bodyPr>
          <a:lstStyle/>
          <a:p>
            <a:pPr algn="l"/>
            <a:r>
              <a:rPr lang="en-US" sz="3600" b="1" dirty="0">
                <a:solidFill>
                  <a:srgbClr val="49176D"/>
                </a:solidFill>
                <a:latin typeface="Arial"/>
                <a:cs typeface="Arial"/>
              </a:rPr>
              <a:t>CHARACTERISTICS OF ADOLESCENT &amp; YOUTH-FRIENDLY HEALTH SERVICES (AYFHS): ACCESSIBILITY</a:t>
            </a:r>
          </a:p>
        </p:txBody>
      </p:sp>
      <p:sp>
        <p:nvSpPr>
          <p:cNvPr id="11" name="Content Placeholder 10"/>
          <p:cNvSpPr>
            <a:spLocks noGrp="1"/>
          </p:cNvSpPr>
          <p:nvPr>
            <p:ph idx="1"/>
          </p:nvPr>
        </p:nvSpPr>
        <p:spPr>
          <a:xfrm>
            <a:off x="457200" y="1743740"/>
            <a:ext cx="8229600" cy="4382423"/>
          </a:xfrm>
        </p:spPr>
        <p:txBody>
          <a:bodyPr>
            <a:noAutofit/>
          </a:bodyPr>
          <a:lstStyle/>
          <a:p>
            <a:pPr marL="0" indent="0">
              <a:lnSpc>
                <a:spcPct val="90000"/>
              </a:lnSpc>
              <a:buNone/>
              <a:defRPr/>
            </a:pPr>
            <a:r>
              <a:rPr lang="en-US" sz="1700" b="1" dirty="0">
                <a:solidFill>
                  <a:srgbClr val="595959"/>
                </a:solidFill>
                <a:latin typeface="Arial"/>
                <a:cs typeface="Arial"/>
              </a:rPr>
              <a:t>Health Facility</a:t>
            </a:r>
          </a:p>
          <a:p>
            <a:pPr>
              <a:lnSpc>
                <a:spcPct val="90000"/>
              </a:lnSpc>
              <a:defRPr/>
            </a:pPr>
            <a:r>
              <a:rPr lang="en-US" sz="1700" dirty="0">
                <a:solidFill>
                  <a:srgbClr val="595959"/>
                </a:solidFill>
                <a:latin typeface="Arial"/>
                <a:cs typeface="Arial"/>
              </a:rPr>
              <a:t>Point of service delivery has convenient working hours.</a:t>
            </a:r>
          </a:p>
          <a:p>
            <a:pPr>
              <a:lnSpc>
                <a:spcPct val="90000"/>
              </a:lnSpc>
              <a:defRPr/>
            </a:pPr>
            <a:r>
              <a:rPr lang="en-US" sz="1700" i="1" dirty="0">
                <a:solidFill>
                  <a:srgbClr val="595959"/>
                </a:solidFill>
                <a:latin typeface="Arial"/>
                <a:cs typeface="Arial"/>
              </a:rPr>
              <a:t>Point of service delivery has convenient location/space.</a:t>
            </a:r>
          </a:p>
          <a:p>
            <a:pPr marL="0" indent="0">
              <a:lnSpc>
                <a:spcPct val="90000"/>
              </a:lnSpc>
              <a:buNone/>
              <a:defRPr/>
            </a:pPr>
            <a:endParaRPr lang="en-US" sz="1700" dirty="0">
              <a:solidFill>
                <a:srgbClr val="595959"/>
              </a:solidFill>
              <a:latin typeface="Arial"/>
              <a:cs typeface="Arial"/>
            </a:endParaRPr>
          </a:p>
          <a:p>
            <a:pPr marL="0" indent="0">
              <a:lnSpc>
                <a:spcPct val="90000"/>
              </a:lnSpc>
              <a:buNone/>
              <a:defRPr/>
            </a:pPr>
            <a:r>
              <a:rPr lang="en-US" sz="1700" b="1" dirty="0">
                <a:solidFill>
                  <a:srgbClr val="595959"/>
                </a:solidFill>
                <a:latin typeface="Arial"/>
                <a:cs typeface="Arial"/>
              </a:rPr>
              <a:t>Programme Design</a:t>
            </a:r>
          </a:p>
          <a:p>
            <a:pPr>
              <a:lnSpc>
                <a:spcPct val="90000"/>
              </a:lnSpc>
              <a:defRPr/>
            </a:pPr>
            <a:r>
              <a:rPr lang="en-US" sz="1700" dirty="0">
                <a:solidFill>
                  <a:srgbClr val="595959"/>
                </a:solidFill>
                <a:latin typeface="Arial"/>
                <a:cs typeface="Arial"/>
              </a:rPr>
              <a:t>Policies and procedures are in place that ensure that health services are either free or affordable to adolescents/young people.</a:t>
            </a:r>
          </a:p>
          <a:p>
            <a:pPr>
              <a:lnSpc>
                <a:spcPct val="90000"/>
              </a:lnSpc>
              <a:defRPr/>
            </a:pPr>
            <a:r>
              <a:rPr lang="en-US" sz="1700" dirty="0">
                <a:solidFill>
                  <a:srgbClr val="595959"/>
                </a:solidFill>
                <a:latin typeface="Arial"/>
                <a:cs typeface="Arial"/>
              </a:rPr>
              <a:t>Adolescents/young people are well informed about the range of services available and how to obtain them.</a:t>
            </a:r>
          </a:p>
          <a:p>
            <a:pPr>
              <a:lnSpc>
                <a:spcPct val="90000"/>
              </a:lnSpc>
              <a:defRPr/>
            </a:pPr>
            <a:r>
              <a:rPr lang="en-US" sz="1700" i="1" dirty="0">
                <a:solidFill>
                  <a:srgbClr val="595959"/>
                </a:solidFill>
                <a:latin typeface="Arial"/>
                <a:cs typeface="Arial"/>
              </a:rPr>
              <a:t>There are alternative ways to access information, counselling, and services.</a:t>
            </a:r>
          </a:p>
          <a:p>
            <a:pPr>
              <a:lnSpc>
                <a:spcPct val="90000"/>
              </a:lnSpc>
              <a:defRPr/>
            </a:pPr>
            <a:r>
              <a:rPr lang="en-US" sz="1700" dirty="0">
                <a:solidFill>
                  <a:srgbClr val="595959"/>
                </a:solidFill>
                <a:latin typeface="Arial"/>
                <a:cs typeface="Arial"/>
              </a:rPr>
              <a:t>Parents and community members understand the benefits that adolescents/young people will gain by obtaining the health services they need, and support their provision. </a:t>
            </a:r>
          </a:p>
          <a:p>
            <a:pPr>
              <a:lnSpc>
                <a:spcPct val="90000"/>
              </a:lnSpc>
              <a:defRPr/>
            </a:pPr>
            <a:r>
              <a:rPr lang="en-US" sz="1700" dirty="0">
                <a:solidFill>
                  <a:srgbClr val="595959"/>
                </a:solidFill>
                <a:latin typeface="Arial"/>
                <a:cs typeface="Arial"/>
              </a:rPr>
              <a:t>Some health services and health-related commodities are provided to adolescents/young people in the community by selected community members, outreach workers, and adolescents/young people themselves.</a:t>
            </a:r>
          </a:p>
        </p:txBody>
      </p:sp>
    </p:spTree>
    <p:extLst>
      <p:ext uri="{BB962C8B-B14F-4D97-AF65-F5344CB8AC3E}">
        <p14:creationId xmlns:p14="http://schemas.microsoft.com/office/powerpoint/2010/main" val="388755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313"/>
            <a:ext cx="8229600" cy="1107595"/>
          </a:xfrm>
          <a:ln>
            <a:noFill/>
          </a:ln>
        </p:spPr>
        <p:txBody>
          <a:bodyPr>
            <a:normAutofit fontScale="90000"/>
          </a:bodyPr>
          <a:lstStyle/>
          <a:p>
            <a:pPr algn="l"/>
            <a:r>
              <a:rPr lang="en-US" sz="3600" b="1" dirty="0">
                <a:solidFill>
                  <a:srgbClr val="49176D"/>
                </a:solidFill>
                <a:latin typeface="Arial"/>
                <a:cs typeface="Arial"/>
              </a:rPr>
              <a:t>CHARACTERISTICS OF AYFHS: ACCEPTABILITY</a:t>
            </a:r>
          </a:p>
        </p:txBody>
      </p:sp>
      <p:sp>
        <p:nvSpPr>
          <p:cNvPr id="11" name="Content Placeholder 10"/>
          <p:cNvSpPr>
            <a:spLocks noGrp="1"/>
          </p:cNvSpPr>
          <p:nvPr>
            <p:ph idx="1"/>
          </p:nvPr>
        </p:nvSpPr>
        <p:spPr>
          <a:xfrm>
            <a:off x="457200" y="1275908"/>
            <a:ext cx="8229600" cy="4593264"/>
          </a:xfrm>
        </p:spPr>
        <p:txBody>
          <a:bodyPr>
            <a:noAutofit/>
          </a:bodyPr>
          <a:lstStyle/>
          <a:p>
            <a:pPr marL="0" indent="0">
              <a:lnSpc>
                <a:spcPct val="90000"/>
              </a:lnSpc>
              <a:buNone/>
              <a:defRPr/>
            </a:pPr>
            <a:r>
              <a:rPr lang="en-US" sz="1700" b="1" dirty="0">
                <a:solidFill>
                  <a:srgbClr val="595959"/>
                </a:solidFill>
                <a:latin typeface="Arial"/>
                <a:cs typeface="Arial"/>
              </a:rPr>
              <a:t>Health Provider and Support Staff</a:t>
            </a:r>
          </a:p>
          <a:p>
            <a:pPr>
              <a:lnSpc>
                <a:spcPct val="90000"/>
              </a:lnSpc>
              <a:defRPr/>
            </a:pPr>
            <a:r>
              <a:rPr lang="en-US" sz="1700" dirty="0">
                <a:solidFill>
                  <a:srgbClr val="595959"/>
                </a:solidFill>
                <a:latin typeface="Arial"/>
                <a:cs typeface="Arial"/>
              </a:rPr>
              <a:t>Health care providers are non-judgmental, considerate, and easy to relate to.</a:t>
            </a:r>
          </a:p>
          <a:p>
            <a:pPr>
              <a:lnSpc>
                <a:spcPct val="90000"/>
              </a:lnSpc>
              <a:defRPr/>
            </a:pPr>
            <a:r>
              <a:rPr lang="en-MY" sz="1700" dirty="0">
                <a:solidFill>
                  <a:srgbClr val="595959"/>
                </a:solidFill>
                <a:latin typeface="Arial"/>
                <a:cs typeface="Arial"/>
              </a:rPr>
              <a:t>Health care providers ensure privacy and keep matters regarding the young person’s problems confidential</a:t>
            </a:r>
            <a:r>
              <a:rPr lang="en-US" sz="1700" dirty="0">
                <a:solidFill>
                  <a:srgbClr val="595959"/>
                </a:solidFill>
                <a:latin typeface="Arial"/>
                <a:cs typeface="Arial"/>
              </a:rPr>
              <a:t>.</a:t>
            </a:r>
          </a:p>
          <a:p>
            <a:pPr marL="0" indent="0">
              <a:lnSpc>
                <a:spcPct val="90000"/>
              </a:lnSpc>
              <a:buNone/>
              <a:defRPr/>
            </a:pPr>
            <a:endParaRPr lang="en-US" sz="1700" dirty="0">
              <a:solidFill>
                <a:srgbClr val="595959"/>
              </a:solidFill>
              <a:latin typeface="Arial"/>
              <a:cs typeface="Arial"/>
            </a:endParaRPr>
          </a:p>
          <a:p>
            <a:pPr marL="0" indent="0">
              <a:lnSpc>
                <a:spcPct val="90000"/>
              </a:lnSpc>
              <a:buNone/>
              <a:defRPr/>
            </a:pPr>
            <a:r>
              <a:rPr lang="en-US" sz="1700" b="1" dirty="0">
                <a:solidFill>
                  <a:srgbClr val="595959"/>
                </a:solidFill>
                <a:latin typeface="Arial"/>
                <a:cs typeface="Arial"/>
              </a:rPr>
              <a:t>Health Facility</a:t>
            </a:r>
          </a:p>
          <a:p>
            <a:pPr>
              <a:lnSpc>
                <a:spcPct val="90000"/>
              </a:lnSpc>
              <a:defRPr/>
            </a:pPr>
            <a:r>
              <a:rPr lang="en-US" sz="1700" dirty="0">
                <a:solidFill>
                  <a:srgbClr val="595959"/>
                </a:solidFill>
                <a:latin typeface="Arial"/>
                <a:cs typeface="Arial"/>
              </a:rPr>
              <a:t>Point of service delivery ensures privacy.</a:t>
            </a:r>
          </a:p>
          <a:p>
            <a:pPr>
              <a:lnSpc>
                <a:spcPct val="90000"/>
              </a:lnSpc>
              <a:defRPr/>
            </a:pPr>
            <a:r>
              <a:rPr lang="en-US" sz="1700" dirty="0">
                <a:solidFill>
                  <a:srgbClr val="595959"/>
                </a:solidFill>
                <a:latin typeface="Arial"/>
                <a:cs typeface="Arial"/>
              </a:rPr>
              <a:t>Point of service delivery has an appealing and clean environment.</a:t>
            </a:r>
          </a:p>
          <a:p>
            <a:pPr>
              <a:lnSpc>
                <a:spcPct val="90000"/>
              </a:lnSpc>
              <a:defRPr/>
            </a:pPr>
            <a:r>
              <a:rPr lang="en-US" sz="1700" i="1" dirty="0">
                <a:solidFill>
                  <a:srgbClr val="595959"/>
                </a:solidFill>
                <a:latin typeface="Arial"/>
                <a:cs typeface="Arial"/>
              </a:rPr>
              <a:t>Point of service delivery has short waiting times.</a:t>
            </a:r>
          </a:p>
          <a:p>
            <a:pPr marL="0" indent="0">
              <a:lnSpc>
                <a:spcPct val="90000"/>
              </a:lnSpc>
              <a:buNone/>
              <a:defRPr/>
            </a:pPr>
            <a:endParaRPr lang="en-US" sz="1700" dirty="0">
              <a:solidFill>
                <a:srgbClr val="595959"/>
              </a:solidFill>
              <a:latin typeface="Arial"/>
              <a:cs typeface="Arial"/>
            </a:endParaRPr>
          </a:p>
          <a:p>
            <a:pPr marL="0" indent="0">
              <a:lnSpc>
                <a:spcPct val="90000"/>
              </a:lnSpc>
              <a:buNone/>
              <a:defRPr/>
            </a:pPr>
            <a:r>
              <a:rPr lang="en-US" sz="1700" b="1" dirty="0">
                <a:solidFill>
                  <a:srgbClr val="595959"/>
                </a:solidFill>
                <a:latin typeface="Arial"/>
                <a:cs typeface="Arial"/>
              </a:rPr>
              <a:t>Programme Design</a:t>
            </a:r>
          </a:p>
          <a:p>
            <a:pPr>
              <a:lnSpc>
                <a:spcPct val="90000"/>
              </a:lnSpc>
              <a:defRPr/>
            </a:pPr>
            <a:r>
              <a:rPr lang="en-US" sz="1700" dirty="0">
                <a:solidFill>
                  <a:srgbClr val="595959"/>
                </a:solidFill>
                <a:latin typeface="Arial"/>
                <a:cs typeface="Arial"/>
              </a:rPr>
              <a:t>Policies and procedures are in place that guarantee client confidentiality.</a:t>
            </a:r>
          </a:p>
          <a:p>
            <a:pPr>
              <a:lnSpc>
                <a:spcPct val="90000"/>
              </a:lnSpc>
              <a:defRPr/>
            </a:pPr>
            <a:r>
              <a:rPr lang="en-MY" sz="1700" dirty="0">
                <a:solidFill>
                  <a:srgbClr val="595959"/>
                </a:solidFill>
                <a:latin typeface="Arial"/>
                <a:cs typeface="Arial"/>
              </a:rPr>
              <a:t>Point of service delivery ensures consultations occur in short waiting time, with or without appointment, and (where/when necessary) swift referral</a:t>
            </a:r>
            <a:r>
              <a:rPr lang="en-US" sz="1700" dirty="0">
                <a:solidFill>
                  <a:srgbClr val="595959"/>
                </a:solidFill>
                <a:latin typeface="Arial"/>
                <a:cs typeface="Arial"/>
              </a:rPr>
              <a:t>.</a:t>
            </a:r>
          </a:p>
          <a:p>
            <a:pPr>
              <a:lnSpc>
                <a:spcPct val="90000"/>
              </a:lnSpc>
              <a:defRPr/>
            </a:pPr>
            <a:r>
              <a:rPr lang="en-US" sz="1700" dirty="0">
                <a:solidFill>
                  <a:srgbClr val="595959"/>
                </a:solidFill>
                <a:latin typeface="Arial"/>
                <a:cs typeface="Arial"/>
              </a:rPr>
              <a:t>Point of service delivery provides information and education through a variety of channels.</a:t>
            </a:r>
          </a:p>
          <a:p>
            <a:pPr>
              <a:lnSpc>
                <a:spcPct val="90000"/>
              </a:lnSpc>
              <a:defRPr/>
            </a:pPr>
            <a:r>
              <a:rPr lang="en-US" sz="1700" dirty="0">
                <a:solidFill>
                  <a:srgbClr val="595959"/>
                </a:solidFill>
                <a:latin typeface="Arial"/>
                <a:cs typeface="Arial"/>
              </a:rPr>
              <a:t>Adolescents are actively </a:t>
            </a:r>
            <a:r>
              <a:rPr lang="en-US" sz="1700" i="1" dirty="0">
                <a:solidFill>
                  <a:srgbClr val="595959"/>
                </a:solidFill>
                <a:latin typeface="Arial"/>
                <a:cs typeface="Arial"/>
              </a:rPr>
              <a:t>and</a:t>
            </a:r>
            <a:r>
              <a:rPr lang="en-US" sz="1700" dirty="0">
                <a:solidFill>
                  <a:srgbClr val="595959"/>
                </a:solidFill>
                <a:latin typeface="Arial"/>
                <a:cs typeface="Arial"/>
              </a:rPr>
              <a:t> </a:t>
            </a:r>
            <a:r>
              <a:rPr lang="en-US" sz="1700" i="1" dirty="0">
                <a:solidFill>
                  <a:srgbClr val="595959"/>
                </a:solidFill>
                <a:latin typeface="Arial"/>
                <a:cs typeface="Arial"/>
              </a:rPr>
              <a:t>meaningfully</a:t>
            </a:r>
            <a:r>
              <a:rPr lang="en-US" sz="1700" dirty="0">
                <a:solidFill>
                  <a:srgbClr val="595959"/>
                </a:solidFill>
                <a:latin typeface="Arial"/>
                <a:cs typeface="Arial"/>
              </a:rPr>
              <a:t> involved in designing, assessing, and providing health services.</a:t>
            </a:r>
          </a:p>
          <a:p>
            <a:pPr marL="0" indent="0">
              <a:lnSpc>
                <a:spcPct val="90000"/>
              </a:lnSpc>
              <a:buNone/>
              <a:defRPr/>
            </a:pPr>
            <a:endParaRPr lang="en-US" sz="1700" dirty="0">
              <a:solidFill>
                <a:srgbClr val="595959"/>
              </a:solidFill>
              <a:latin typeface="Arial"/>
              <a:cs typeface="Arial"/>
            </a:endParaRPr>
          </a:p>
        </p:txBody>
      </p:sp>
    </p:spTree>
    <p:extLst>
      <p:ext uri="{BB962C8B-B14F-4D97-AF65-F5344CB8AC3E}">
        <p14:creationId xmlns:p14="http://schemas.microsoft.com/office/powerpoint/2010/main" val="512367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1992</TotalTime>
  <Words>1494</Words>
  <Application>Microsoft Office PowerPoint</Application>
  <PresentationFormat>On-screen Show (4:3)</PresentationFormat>
  <Paragraphs>117</Paragraphs>
  <Slides>18</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What does INCLUSIVE health mean?</vt:lpstr>
      <vt:lpstr>What does ADOLESCENT AND YOUTH-FRIENDLY HEALTH SERVICES mean?</vt:lpstr>
      <vt:lpstr>DIMENSIONS OF ADOLESCENT &amp; YOUTH-FRIENDLY HEALTH SERVICES</vt:lpstr>
      <vt:lpstr>CHARACTERISTICS OF ADOLESCENT &amp; YOUTH-FRIENDLY HEALTH SERVICES (AYFHS): ACCESSIBILITY</vt:lpstr>
      <vt:lpstr>CHARACTERISTICS OF AYFHS: ACCEPTABILITY</vt:lpstr>
      <vt:lpstr>CHARACTERISTICS OF AYFHS:  EQUITY &amp; INCLUSIVENESS</vt:lpstr>
      <vt:lpstr>CHARACTERISTICS OF AYFHS: APPROPRIATENESS</vt:lpstr>
      <vt:lpstr>CHARACTERISTICS OF AYFHS:  EFFECTIVENESS</vt:lpstr>
      <vt:lpstr>What does ADOLESCENT/YOUTH-RESPONSIVE SERVICES mean?</vt:lpstr>
      <vt:lpstr>PowerPoint Presentation</vt:lpstr>
      <vt:lpstr>Core Values</vt:lpstr>
      <vt:lpstr>Core Values</vt:lpstr>
      <vt:lpstr>PowerPoint Presentation</vt:lpstr>
      <vt:lpstr>PowerPoint Presentation</vt:lpstr>
    </vt:vector>
  </TitlesOfParts>
  <Company>Demo Version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Demo Version</dc:creator>
  <cp:lastModifiedBy>NS</cp:lastModifiedBy>
  <cp:revision>69</cp:revision>
  <dcterms:created xsi:type="dcterms:W3CDTF">2013-06-20T02:38:11Z</dcterms:created>
  <dcterms:modified xsi:type="dcterms:W3CDTF">2019-02-18T08:12:52Z</dcterms:modified>
</cp:coreProperties>
</file>