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6" r:id="rId3"/>
    <p:sldId id="277" r:id="rId4"/>
    <p:sldId id="258" r:id="rId5"/>
    <p:sldId id="288" r:id="rId6"/>
    <p:sldId id="286" r:id="rId7"/>
    <p:sldId id="301" r:id="rId8"/>
    <p:sldId id="299" r:id="rId9"/>
    <p:sldId id="300" r:id="rId10"/>
    <p:sldId id="303"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095"/>
    <a:srgbClr val="49176D"/>
    <a:srgbClr val="595959"/>
    <a:srgbClr val="404040"/>
    <a:srgbClr val="E6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2"/>
    <p:restoredTop sz="76435"/>
  </p:normalViewPr>
  <p:slideViewPr>
    <p:cSldViewPr snapToGrid="0" snapToObjects="1">
      <p:cViewPr varScale="1">
        <p:scale>
          <a:sx n="55" d="100"/>
          <a:sy n="55" d="100"/>
        </p:scale>
        <p:origin x="18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C24-E266-734E-93CD-D158CC1F1069}"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9FC93-D02B-B448-BE2F-34B91E1C23B3}" type="slidenum">
              <a:rPr lang="en-US" smtClean="0"/>
              <a:t>‹#›</a:t>
            </a:fld>
            <a:endParaRPr lang="en-US"/>
          </a:p>
        </p:txBody>
      </p:sp>
    </p:spTree>
    <p:extLst>
      <p:ext uri="{BB962C8B-B14F-4D97-AF65-F5344CB8AC3E}">
        <p14:creationId xmlns:p14="http://schemas.microsoft.com/office/powerpoint/2010/main" val="10083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aids.org/en/resources/documents/2018/international-technical-guidance-on-sexuality-educ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aids.org/en/resources/documents/2018/international-technical-guidance-on-sexuality-edu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aids.org/en/resources/documents/2018/international-technical-guidance-on-sexuality-educ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aids.org/en/resources/documents/2018/international-technical-guidance-on-sexuality-edu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rrow.org.my/wp-content/uploads/2015/04/Programme-for-Young-People_Position-Paper_201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aids.org/en/resources/documents/2018/international-technical-guidance-on-sexuality-educ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B919FC93-D02B-B448-BE2F-34B91E1C23B3}" type="slidenum">
              <a:rPr lang="en-US" smtClean="0"/>
              <a:t>2</a:t>
            </a:fld>
            <a:endParaRPr lang="en-US"/>
          </a:p>
        </p:txBody>
      </p:sp>
    </p:spTree>
    <p:extLst>
      <p:ext uri="{BB962C8B-B14F-4D97-AF65-F5344CB8AC3E}">
        <p14:creationId xmlns:p14="http://schemas.microsoft.com/office/powerpoint/2010/main" val="117917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3</a:t>
            </a:fld>
            <a:endParaRPr lang="en-US"/>
          </a:p>
        </p:txBody>
      </p:sp>
    </p:spTree>
    <p:extLst>
      <p:ext uri="{BB962C8B-B14F-4D97-AF65-F5344CB8AC3E}">
        <p14:creationId xmlns:p14="http://schemas.microsoft.com/office/powerpoint/2010/main" val="14026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kern="1200" dirty="0">
                <a:solidFill>
                  <a:schemeClr val="tx1"/>
                </a:solidFill>
                <a:effectLst/>
                <a:latin typeface="+mn-lt"/>
                <a:ea typeface="+mn-ea"/>
                <a:cs typeface="+mn-cs"/>
              </a:rPr>
              <a:t>UNESCO, UNAIDS, UNFPA, UNICEF, UN Women and WHO</a:t>
            </a:r>
            <a:r>
              <a:rPr lang="en-GB" sz="1200" i="1" kern="1200" dirty="0">
                <a:solidFill>
                  <a:schemeClr val="tx1"/>
                </a:solidFill>
                <a:effectLst/>
                <a:latin typeface="+mn-lt"/>
                <a:ea typeface="+mn-ea"/>
                <a:cs typeface="+mn-cs"/>
              </a:rPr>
              <a:t>. International Technical Guidance on Sexuality Education: An Evidence-informed Approach</a:t>
            </a:r>
            <a:r>
              <a:rPr lang="en-GB" sz="1200" kern="1200" dirty="0">
                <a:solidFill>
                  <a:schemeClr val="tx1"/>
                </a:solidFill>
                <a:effectLst/>
                <a:latin typeface="+mn-lt"/>
                <a:ea typeface="+mn-ea"/>
                <a:cs typeface="+mn-cs"/>
              </a:rPr>
              <a:t> (Revised ed.)</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Paris, Geneva, and New York: UNESCO, 2018. </a:t>
            </a:r>
            <a:r>
              <a:rPr lang="en-GB" sz="1200" u="sng" kern="1200" dirty="0">
                <a:solidFill>
                  <a:schemeClr val="tx1"/>
                </a:solidFill>
                <a:effectLst/>
                <a:latin typeface="+mn-lt"/>
                <a:ea typeface="+mn-ea"/>
                <a:cs typeface="+mn-cs"/>
                <a:hlinkClick r:id="rId3"/>
              </a:rPr>
              <a:t>http://www.unaids.org/en/resources/documents/2018/international-technical-guidance-on-sexuality-education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5</a:t>
            </a:fld>
            <a:endParaRPr lang="en-US"/>
          </a:p>
        </p:txBody>
      </p:sp>
    </p:spTree>
    <p:extLst>
      <p:ext uri="{BB962C8B-B14F-4D97-AF65-F5344CB8AC3E}">
        <p14:creationId xmlns:p14="http://schemas.microsoft.com/office/powerpoint/2010/main" val="203208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kern="1200" dirty="0">
                <a:solidFill>
                  <a:schemeClr val="tx1"/>
                </a:solidFill>
                <a:effectLst/>
                <a:latin typeface="+mn-lt"/>
                <a:ea typeface="+mn-ea"/>
                <a:cs typeface="+mn-cs"/>
              </a:rPr>
              <a:t>UNESCO, UNAIDS, UNFPA, UNICEF, UN Women and WHO</a:t>
            </a:r>
            <a:r>
              <a:rPr lang="en-GB" sz="1200" i="1" kern="1200" dirty="0">
                <a:solidFill>
                  <a:schemeClr val="tx1"/>
                </a:solidFill>
                <a:effectLst/>
                <a:latin typeface="+mn-lt"/>
                <a:ea typeface="+mn-ea"/>
                <a:cs typeface="+mn-cs"/>
              </a:rPr>
              <a:t>. International Technical Guidance on Sexuality Education: An Evidence-informed Approach</a:t>
            </a:r>
            <a:r>
              <a:rPr lang="en-GB" sz="1200" kern="1200" dirty="0">
                <a:solidFill>
                  <a:schemeClr val="tx1"/>
                </a:solidFill>
                <a:effectLst/>
                <a:latin typeface="+mn-lt"/>
                <a:ea typeface="+mn-ea"/>
                <a:cs typeface="+mn-cs"/>
              </a:rPr>
              <a:t> (Revised ed.)</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Paris, Geneva, and New York: UNESCO, 2018. </a:t>
            </a:r>
            <a:r>
              <a:rPr lang="en-GB" sz="1200" u="sng" kern="1200" dirty="0">
                <a:solidFill>
                  <a:schemeClr val="tx1"/>
                </a:solidFill>
                <a:effectLst/>
                <a:latin typeface="+mn-lt"/>
                <a:ea typeface="+mn-ea"/>
                <a:cs typeface="+mn-cs"/>
                <a:hlinkClick r:id="rId3"/>
              </a:rPr>
              <a:t>http://www.unaids.org/en/resources/documents/2018/international-technical-guidance-on-sexuality-education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6</a:t>
            </a:fld>
            <a:endParaRPr lang="en-US"/>
          </a:p>
        </p:txBody>
      </p:sp>
    </p:spTree>
    <p:extLst>
      <p:ext uri="{BB962C8B-B14F-4D97-AF65-F5344CB8AC3E}">
        <p14:creationId xmlns:p14="http://schemas.microsoft.com/office/powerpoint/2010/main" val="121510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 The</a:t>
            </a:r>
            <a:r>
              <a:rPr lang="en-US" sz="1200" i="1" baseline="0" dirty="0"/>
              <a:t> review is </a:t>
            </a:r>
            <a:r>
              <a:rPr lang="en-US" sz="1200" i="1" dirty="0"/>
              <a:t>based on results from 22 rigorous systematic reviews and 77 randomized controlled trials in a broad range of countries and contexts, in which more than half were situated in low or middle income countries </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kern="1200" dirty="0">
                <a:solidFill>
                  <a:schemeClr val="tx1"/>
                </a:solidFill>
                <a:effectLst/>
                <a:latin typeface="+mn-lt"/>
                <a:ea typeface="+mn-ea"/>
                <a:cs typeface="+mn-cs"/>
              </a:rPr>
              <a:t>UNESCO, UNAIDS, UNFPA, UNICEF, UN Women and WHO</a:t>
            </a:r>
            <a:r>
              <a:rPr lang="en-GB" sz="1200" i="1" kern="1200" dirty="0">
                <a:solidFill>
                  <a:schemeClr val="tx1"/>
                </a:solidFill>
                <a:effectLst/>
                <a:latin typeface="+mn-lt"/>
                <a:ea typeface="+mn-ea"/>
                <a:cs typeface="+mn-cs"/>
              </a:rPr>
              <a:t>. International Technical Guidance on Sexuality Education: An Evidence-informed Approach</a:t>
            </a:r>
            <a:r>
              <a:rPr lang="en-GB" sz="1200" kern="1200" dirty="0">
                <a:solidFill>
                  <a:schemeClr val="tx1"/>
                </a:solidFill>
                <a:effectLst/>
                <a:latin typeface="+mn-lt"/>
                <a:ea typeface="+mn-ea"/>
                <a:cs typeface="+mn-cs"/>
              </a:rPr>
              <a:t> (Revised ed.)</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Paris, Geneva, and New York: UNESCO, 2018. </a:t>
            </a:r>
            <a:r>
              <a:rPr lang="en-GB" sz="1200" u="sng" kern="1200" dirty="0">
                <a:solidFill>
                  <a:schemeClr val="tx1"/>
                </a:solidFill>
                <a:effectLst/>
                <a:latin typeface="+mn-lt"/>
                <a:ea typeface="+mn-ea"/>
                <a:cs typeface="+mn-cs"/>
                <a:hlinkClick r:id="rId3"/>
              </a:rPr>
              <a:t>http://www.unaids.org/en/resources/documents/2018/international-technical-guidance-on-sexuality-education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7</a:t>
            </a:fld>
            <a:endParaRPr lang="en-US"/>
          </a:p>
        </p:txBody>
      </p:sp>
    </p:spTree>
    <p:extLst>
      <p:ext uri="{BB962C8B-B14F-4D97-AF65-F5344CB8AC3E}">
        <p14:creationId xmlns:p14="http://schemas.microsoft.com/office/powerpoint/2010/main" val="72609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kern="1200" dirty="0">
                <a:solidFill>
                  <a:schemeClr val="tx1"/>
                </a:solidFill>
                <a:effectLst/>
                <a:latin typeface="+mn-lt"/>
                <a:ea typeface="+mn-ea"/>
                <a:cs typeface="+mn-cs"/>
              </a:rPr>
              <a:t>UNESCO, UNAIDS, UNFPA, UNICEF, UN Women and WHO</a:t>
            </a:r>
            <a:r>
              <a:rPr lang="en-GB" sz="1200" i="1" kern="1200" dirty="0">
                <a:solidFill>
                  <a:schemeClr val="tx1"/>
                </a:solidFill>
                <a:effectLst/>
                <a:latin typeface="+mn-lt"/>
                <a:ea typeface="+mn-ea"/>
                <a:cs typeface="+mn-cs"/>
              </a:rPr>
              <a:t>. International Technical Guidance on Sexuality Education: An Evidence-informed Approach</a:t>
            </a:r>
            <a:r>
              <a:rPr lang="en-GB" sz="1200" kern="1200" dirty="0">
                <a:solidFill>
                  <a:schemeClr val="tx1"/>
                </a:solidFill>
                <a:effectLst/>
                <a:latin typeface="+mn-lt"/>
                <a:ea typeface="+mn-ea"/>
                <a:cs typeface="+mn-cs"/>
              </a:rPr>
              <a:t> (Revised ed.)</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Paris, Geneva, and New York: UNESCO, 2018. </a:t>
            </a:r>
            <a:r>
              <a:rPr lang="en-GB" sz="1200" u="sng" kern="1200" dirty="0">
                <a:solidFill>
                  <a:schemeClr val="tx1"/>
                </a:solidFill>
                <a:effectLst/>
                <a:latin typeface="+mn-lt"/>
                <a:ea typeface="+mn-ea"/>
                <a:cs typeface="+mn-cs"/>
                <a:hlinkClick r:id="rId3"/>
              </a:rPr>
              <a:t>http://www.unaids.org/en/resources/documents/2018/international-technical-guidance-on-sexuality-education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8</a:t>
            </a:fld>
            <a:endParaRPr lang="en-US"/>
          </a:p>
        </p:txBody>
      </p:sp>
    </p:spTree>
    <p:extLst>
      <p:ext uri="{BB962C8B-B14F-4D97-AF65-F5344CB8AC3E}">
        <p14:creationId xmlns:p14="http://schemas.microsoft.com/office/powerpoint/2010/main" val="62983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GB" sz="1200" kern="1200" dirty="0">
                <a:solidFill>
                  <a:schemeClr val="tx1"/>
                </a:solidFill>
                <a:effectLst/>
                <a:latin typeface="+mn-lt"/>
                <a:ea typeface="+mn-ea"/>
                <a:cs typeface="+mn-cs"/>
              </a:rPr>
              <a:t>“Elaboration of Key Principles and WHRAP-SEA Position: What Does Comprehensive Sexuality Education, Including Access to Youth-friendly SRH Services Mean to Us?” In Singh, </a:t>
            </a:r>
            <a:r>
              <a:rPr lang="en-GB" sz="1200" kern="1200" dirty="0" err="1">
                <a:solidFill>
                  <a:schemeClr val="tx1"/>
                </a:solidFill>
                <a:effectLst/>
                <a:latin typeface="+mn-lt"/>
                <a:ea typeface="+mn-ea"/>
                <a:cs typeface="+mn-cs"/>
              </a:rPr>
              <a:t>Arushi</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The Essences of an Innovative Programme for Young People in South East Asia</a:t>
            </a:r>
            <a:r>
              <a:rPr lang="en-GB" sz="1200" kern="1200" dirty="0">
                <a:solidFill>
                  <a:schemeClr val="tx1"/>
                </a:solidFill>
                <a:effectLst/>
                <a:latin typeface="+mn-lt"/>
                <a:ea typeface="+mn-ea"/>
                <a:cs typeface="+mn-cs"/>
              </a:rPr>
              <a:t>. Kuala Lumpur: ARROW, 2012. </a:t>
            </a:r>
            <a:r>
              <a:rPr lang="en-GB" sz="1200" u="sng" kern="1200" dirty="0">
                <a:solidFill>
                  <a:schemeClr val="tx1"/>
                </a:solidFill>
                <a:effectLst/>
                <a:latin typeface="+mn-lt"/>
                <a:ea typeface="+mn-ea"/>
                <a:cs typeface="+mn-cs"/>
                <a:hlinkClick r:id="rId3"/>
              </a:rPr>
              <a:t>http://arrow.org.my/wp-content/uploads/2015/04/Programme-for-Young-People_Position-Paper_2012.pdf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9</a:t>
            </a:fld>
            <a:endParaRPr lang="en-US"/>
          </a:p>
        </p:txBody>
      </p:sp>
    </p:spTree>
    <p:extLst>
      <p:ext uri="{BB962C8B-B14F-4D97-AF65-F5344CB8AC3E}">
        <p14:creationId xmlns:p14="http://schemas.microsoft.com/office/powerpoint/2010/main" val="141556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kern="1200" dirty="0">
                <a:solidFill>
                  <a:schemeClr val="tx1"/>
                </a:solidFill>
                <a:effectLst/>
                <a:latin typeface="+mn-lt"/>
                <a:ea typeface="+mn-ea"/>
                <a:cs typeface="+mn-cs"/>
              </a:rPr>
              <a:t>UNESCO, UNAIDS, UNFPA, UNICEF, UN Women and WHO</a:t>
            </a:r>
            <a:r>
              <a:rPr lang="en-GB" sz="1200" i="1" kern="1200" dirty="0">
                <a:solidFill>
                  <a:schemeClr val="tx1"/>
                </a:solidFill>
                <a:effectLst/>
                <a:latin typeface="+mn-lt"/>
                <a:ea typeface="+mn-ea"/>
                <a:cs typeface="+mn-cs"/>
              </a:rPr>
              <a:t>. International Technical Guidance on Sexuality Education: An Evidence-informed Approach</a:t>
            </a:r>
            <a:r>
              <a:rPr lang="en-GB" sz="1200" kern="1200" dirty="0">
                <a:solidFill>
                  <a:schemeClr val="tx1"/>
                </a:solidFill>
                <a:effectLst/>
                <a:latin typeface="+mn-lt"/>
                <a:ea typeface="+mn-ea"/>
                <a:cs typeface="+mn-cs"/>
              </a:rPr>
              <a:t> (Revised ed.)</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Paris, Geneva, and New York: UNESCO, 2018. </a:t>
            </a:r>
            <a:r>
              <a:rPr lang="en-GB" sz="1200" u="sng" kern="1200" dirty="0">
                <a:solidFill>
                  <a:schemeClr val="tx1"/>
                </a:solidFill>
                <a:effectLst/>
                <a:latin typeface="+mn-lt"/>
                <a:ea typeface="+mn-ea"/>
                <a:cs typeface="+mn-cs"/>
                <a:hlinkClick r:id="rId3"/>
              </a:rPr>
              <a:t>http://www.unaids.org/en/resources/documents/2018/international-technical-guidance-on-sexuality-education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10</a:t>
            </a:fld>
            <a:endParaRPr lang="en-US"/>
          </a:p>
        </p:txBody>
      </p:sp>
    </p:spTree>
    <p:extLst>
      <p:ext uri="{BB962C8B-B14F-4D97-AF65-F5344CB8AC3E}">
        <p14:creationId xmlns:p14="http://schemas.microsoft.com/office/powerpoint/2010/main" val="99914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p:spPr>
        <p:txBody>
          <a:bodyPr>
            <a:normAutofit fontScale="90000"/>
          </a:bodyPr>
          <a:lstStyle/>
          <a:p>
            <a:pPr algn="l"/>
            <a:r>
              <a:rPr lang="en-US" sz="3600" b="1" dirty="0">
                <a:solidFill>
                  <a:srgbClr val="49176D"/>
                </a:solidFill>
                <a:latin typeface="Arial"/>
                <a:cs typeface="Arial"/>
              </a:rPr>
              <a:t>Key Concepts that Should Be Part of CSE Curriculum </a:t>
            </a:r>
            <a:r>
              <a:rPr lang="en-US" sz="3100" b="1" i="1" dirty="0">
                <a:solidFill>
                  <a:srgbClr val="49176D"/>
                </a:solidFill>
                <a:latin typeface="Arial"/>
                <a:cs typeface="Arial"/>
              </a:rPr>
              <a:t>(Int’l Technical Guidance on Sexuality Education 2018)</a:t>
            </a:r>
          </a:p>
        </p:txBody>
      </p:sp>
      <p:sp>
        <p:nvSpPr>
          <p:cNvPr id="11" name="Content Placeholder 10"/>
          <p:cNvSpPr>
            <a:spLocks noGrp="1"/>
          </p:cNvSpPr>
          <p:nvPr>
            <p:ph idx="1"/>
          </p:nvPr>
        </p:nvSpPr>
        <p:spPr>
          <a:xfrm>
            <a:off x="457200" y="1594884"/>
            <a:ext cx="8229600" cy="4074079"/>
          </a:xfrm>
        </p:spPr>
        <p:txBody>
          <a:bodyPr>
            <a:normAutofit/>
          </a:bodyPr>
          <a:lstStyle/>
          <a:p>
            <a:pPr marL="457200" indent="-457200">
              <a:lnSpc>
                <a:spcPct val="90000"/>
              </a:lnSpc>
              <a:buFont typeface="+mj-lt"/>
              <a:buAutoNum type="arabicPeriod"/>
              <a:defRPr/>
            </a:pPr>
            <a:r>
              <a:rPr lang="en-US" sz="2800" dirty="0">
                <a:solidFill>
                  <a:srgbClr val="595959"/>
                </a:solidFill>
                <a:latin typeface="Arial"/>
                <a:cs typeface="Arial"/>
              </a:rPr>
              <a:t>Relationships</a:t>
            </a:r>
          </a:p>
          <a:p>
            <a:pPr marL="457200" indent="-457200">
              <a:lnSpc>
                <a:spcPct val="90000"/>
              </a:lnSpc>
              <a:buFont typeface="+mj-lt"/>
              <a:buAutoNum type="arabicPeriod"/>
              <a:defRPr/>
            </a:pPr>
            <a:r>
              <a:rPr lang="en-US" sz="2800" dirty="0">
                <a:solidFill>
                  <a:srgbClr val="595959"/>
                </a:solidFill>
                <a:latin typeface="Arial"/>
                <a:cs typeface="Arial"/>
              </a:rPr>
              <a:t>Values, Rights, Culture and Sexuality</a:t>
            </a:r>
          </a:p>
          <a:p>
            <a:pPr marL="457200" indent="-457200">
              <a:lnSpc>
                <a:spcPct val="90000"/>
              </a:lnSpc>
              <a:buFont typeface="+mj-lt"/>
              <a:buAutoNum type="arabicPeriod"/>
              <a:defRPr/>
            </a:pPr>
            <a:r>
              <a:rPr lang="en-US" sz="2800" dirty="0">
                <a:solidFill>
                  <a:srgbClr val="595959"/>
                </a:solidFill>
                <a:latin typeface="Arial"/>
                <a:cs typeface="Arial"/>
              </a:rPr>
              <a:t>Understanding Gender</a:t>
            </a:r>
          </a:p>
          <a:p>
            <a:pPr marL="457200" indent="-457200">
              <a:lnSpc>
                <a:spcPct val="90000"/>
              </a:lnSpc>
              <a:buFont typeface="+mj-lt"/>
              <a:buAutoNum type="arabicPeriod"/>
              <a:defRPr/>
            </a:pPr>
            <a:r>
              <a:rPr lang="en-US" sz="2800" dirty="0">
                <a:solidFill>
                  <a:srgbClr val="595959"/>
                </a:solidFill>
                <a:latin typeface="Arial"/>
                <a:cs typeface="Arial"/>
              </a:rPr>
              <a:t>Violence and Staying Safe</a:t>
            </a:r>
          </a:p>
          <a:p>
            <a:pPr marL="457200" indent="-457200">
              <a:lnSpc>
                <a:spcPct val="90000"/>
              </a:lnSpc>
              <a:buFont typeface="+mj-lt"/>
              <a:buAutoNum type="arabicPeriod"/>
              <a:defRPr/>
            </a:pPr>
            <a:r>
              <a:rPr lang="en-US" sz="2800" dirty="0">
                <a:solidFill>
                  <a:srgbClr val="595959"/>
                </a:solidFill>
                <a:latin typeface="Arial"/>
                <a:cs typeface="Arial"/>
              </a:rPr>
              <a:t>Skills for Health and Well-being</a:t>
            </a:r>
          </a:p>
          <a:p>
            <a:pPr marL="457200" indent="-457200">
              <a:lnSpc>
                <a:spcPct val="90000"/>
              </a:lnSpc>
              <a:buFont typeface="+mj-lt"/>
              <a:buAutoNum type="arabicPeriod"/>
              <a:defRPr/>
            </a:pPr>
            <a:r>
              <a:rPr lang="en-US" sz="2800" dirty="0">
                <a:solidFill>
                  <a:srgbClr val="595959"/>
                </a:solidFill>
                <a:latin typeface="Arial"/>
                <a:cs typeface="Arial"/>
              </a:rPr>
              <a:t>The Human Body and Development</a:t>
            </a:r>
          </a:p>
          <a:p>
            <a:pPr marL="457200" indent="-457200">
              <a:lnSpc>
                <a:spcPct val="90000"/>
              </a:lnSpc>
              <a:buFont typeface="+mj-lt"/>
              <a:buAutoNum type="arabicPeriod"/>
              <a:defRPr/>
            </a:pPr>
            <a:r>
              <a:rPr lang="en-US" sz="2800" dirty="0">
                <a:solidFill>
                  <a:srgbClr val="595959"/>
                </a:solidFill>
                <a:latin typeface="Arial"/>
                <a:cs typeface="Arial"/>
              </a:rPr>
              <a:t>Sexuality and Sexual </a:t>
            </a:r>
            <a:r>
              <a:rPr lang="en-US" sz="2800" dirty="0" err="1">
                <a:solidFill>
                  <a:srgbClr val="595959"/>
                </a:solidFill>
                <a:latin typeface="Arial"/>
                <a:cs typeface="Arial"/>
              </a:rPr>
              <a:t>Behaviour</a:t>
            </a:r>
            <a:endParaRPr lang="en-US" sz="2800" dirty="0">
              <a:solidFill>
                <a:srgbClr val="595959"/>
              </a:solidFill>
              <a:latin typeface="Arial"/>
              <a:cs typeface="Arial"/>
            </a:endParaRPr>
          </a:p>
          <a:p>
            <a:pPr marL="457200" indent="-457200">
              <a:lnSpc>
                <a:spcPct val="90000"/>
              </a:lnSpc>
              <a:buFont typeface="+mj-lt"/>
              <a:buAutoNum type="arabicPeriod"/>
              <a:defRPr/>
            </a:pPr>
            <a:r>
              <a:rPr lang="en-US" sz="2800" dirty="0">
                <a:solidFill>
                  <a:srgbClr val="595959"/>
                </a:solidFill>
                <a:latin typeface="Arial"/>
                <a:cs typeface="Arial"/>
              </a:rPr>
              <a:t>Sexual and Reproductive Health</a:t>
            </a:r>
            <a:endParaRPr lang="en-US" sz="2500" dirty="0">
              <a:solidFill>
                <a:srgbClr val="595959"/>
              </a:solidFill>
              <a:latin typeface="Arial"/>
              <a:cs typeface="Arial"/>
            </a:endParaRPr>
          </a:p>
        </p:txBody>
      </p:sp>
    </p:spTree>
    <p:extLst>
      <p:ext uri="{BB962C8B-B14F-4D97-AF65-F5344CB8AC3E}">
        <p14:creationId xmlns:p14="http://schemas.microsoft.com/office/powerpoint/2010/main" val="104268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138432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4</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a:solidFill>
                  <a:srgbClr val="E22095"/>
                </a:solidFill>
                <a:latin typeface="Arial"/>
                <a:cs typeface="Arial"/>
              </a:rPr>
              <a:t>Sexuality and Education</a:t>
            </a:r>
          </a:p>
        </p:txBody>
      </p:sp>
    </p:spTree>
    <p:extLst>
      <p:ext uri="{BB962C8B-B14F-4D97-AF65-F5344CB8AC3E}">
        <p14:creationId xmlns:p14="http://schemas.microsoft.com/office/powerpoint/2010/main" val="5834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Session 4 Input</a:t>
            </a:r>
          </a:p>
        </p:txBody>
      </p:sp>
      <p:sp>
        <p:nvSpPr>
          <p:cNvPr id="8" name="Rectangle 1035"/>
          <p:cNvSpPr>
            <a:spLocks noChangeArrowheads="1"/>
          </p:cNvSpPr>
          <p:nvPr/>
        </p:nvSpPr>
        <p:spPr bwMode="auto">
          <a:xfrm>
            <a:off x="490538" y="1417638"/>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a:solidFill>
                  <a:srgbClr val="E22095"/>
                </a:solidFill>
                <a:latin typeface="Arial"/>
                <a:cs typeface="Arial"/>
              </a:rPr>
              <a:t>Comprehensive Sexuality Education (CSE)</a:t>
            </a:r>
          </a:p>
        </p:txBody>
      </p:sp>
    </p:spTree>
    <p:extLst>
      <p:ext uri="{BB962C8B-B14F-4D97-AF65-F5344CB8AC3E}">
        <p14:creationId xmlns:p14="http://schemas.microsoft.com/office/powerpoint/2010/main" val="21626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p:spPr>
        <p:txBody>
          <a:bodyPr>
            <a:normAutofit/>
          </a:bodyPr>
          <a:lstStyle/>
          <a:p>
            <a:pPr algn="l"/>
            <a:r>
              <a:rPr lang="en-US" sz="3600" b="1" dirty="0">
                <a:solidFill>
                  <a:srgbClr val="49176D"/>
                </a:solidFill>
                <a:latin typeface="Arial"/>
                <a:cs typeface="Arial"/>
              </a:rPr>
              <a:t>What is CSE?</a:t>
            </a:r>
          </a:p>
        </p:txBody>
      </p:sp>
      <p:sp>
        <p:nvSpPr>
          <p:cNvPr id="11" name="Content Placeholder 10"/>
          <p:cNvSpPr>
            <a:spLocks noGrp="1"/>
          </p:cNvSpPr>
          <p:nvPr>
            <p:ph idx="1"/>
          </p:nvPr>
        </p:nvSpPr>
        <p:spPr>
          <a:xfrm>
            <a:off x="457200" y="1143000"/>
            <a:ext cx="8229600" cy="4525963"/>
          </a:xfrm>
        </p:spPr>
        <p:txBody>
          <a:bodyPr>
            <a:normAutofit/>
          </a:bodyPr>
          <a:lstStyle/>
          <a:p>
            <a:pPr marL="0" indent="0">
              <a:lnSpc>
                <a:spcPct val="90000"/>
              </a:lnSpc>
              <a:buNone/>
              <a:defRPr/>
            </a:pPr>
            <a:r>
              <a:rPr lang="en-US" sz="2500" dirty="0">
                <a:solidFill>
                  <a:srgbClr val="595959"/>
                </a:solidFill>
                <a:latin typeface="Arial"/>
                <a:cs typeface="Arial"/>
              </a:rPr>
              <a:t>CSE is a curriculum-based process of teaching and learning about the cognitive, emotional, physical and social aspects of sexuality. It aims to equip children and young people with knowledge, skills, attitudes and values that will empower them to: </a:t>
            </a:r>
          </a:p>
          <a:p>
            <a:pPr>
              <a:lnSpc>
                <a:spcPct val="90000"/>
              </a:lnSpc>
              <a:buFontTx/>
              <a:buChar char="-"/>
              <a:defRPr/>
            </a:pPr>
            <a:r>
              <a:rPr lang="en-US" sz="2500" dirty="0" err="1">
                <a:solidFill>
                  <a:srgbClr val="595959"/>
                </a:solidFill>
                <a:latin typeface="Arial"/>
                <a:cs typeface="Arial"/>
              </a:rPr>
              <a:t>realise</a:t>
            </a:r>
            <a:r>
              <a:rPr lang="en-US" sz="2500" dirty="0">
                <a:solidFill>
                  <a:srgbClr val="595959"/>
                </a:solidFill>
                <a:latin typeface="Arial"/>
                <a:cs typeface="Arial"/>
              </a:rPr>
              <a:t> their health, well-being and dignity; </a:t>
            </a:r>
          </a:p>
          <a:p>
            <a:pPr>
              <a:lnSpc>
                <a:spcPct val="90000"/>
              </a:lnSpc>
              <a:buFontTx/>
              <a:buChar char="-"/>
              <a:defRPr/>
            </a:pPr>
            <a:r>
              <a:rPr lang="en-US" sz="2500" dirty="0">
                <a:solidFill>
                  <a:srgbClr val="595959"/>
                </a:solidFill>
                <a:latin typeface="Arial"/>
                <a:cs typeface="Arial"/>
              </a:rPr>
              <a:t>develop respectful social and sexual relationships;</a:t>
            </a:r>
          </a:p>
          <a:p>
            <a:pPr>
              <a:lnSpc>
                <a:spcPct val="90000"/>
              </a:lnSpc>
              <a:buFontTx/>
              <a:buChar char="-"/>
              <a:defRPr/>
            </a:pPr>
            <a:r>
              <a:rPr lang="en-US" sz="2500" dirty="0">
                <a:solidFill>
                  <a:srgbClr val="595959"/>
                </a:solidFill>
                <a:latin typeface="Arial"/>
                <a:cs typeface="Arial"/>
              </a:rPr>
              <a:t>consider how their choices affect their own well-being and that of others; and </a:t>
            </a:r>
          </a:p>
          <a:p>
            <a:pPr>
              <a:lnSpc>
                <a:spcPct val="90000"/>
              </a:lnSpc>
              <a:buFontTx/>
              <a:buChar char="-"/>
              <a:defRPr/>
            </a:pPr>
            <a:r>
              <a:rPr lang="en-US" sz="2500" dirty="0">
                <a:solidFill>
                  <a:srgbClr val="595959"/>
                </a:solidFill>
                <a:latin typeface="Arial"/>
                <a:cs typeface="Arial"/>
              </a:rPr>
              <a:t>understand and ensure the protection of their rights throughout their lives.</a:t>
            </a:r>
          </a:p>
        </p:txBody>
      </p:sp>
    </p:spTree>
    <p:extLst>
      <p:ext uri="{BB962C8B-B14F-4D97-AF65-F5344CB8AC3E}">
        <p14:creationId xmlns:p14="http://schemas.microsoft.com/office/powerpoint/2010/main" val="64324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842"/>
            <a:ext cx="8229600" cy="639762"/>
          </a:xfrm>
          <a:ln>
            <a:noFill/>
          </a:ln>
        </p:spPr>
        <p:txBody>
          <a:bodyPr>
            <a:normAutofit fontScale="90000"/>
          </a:bodyPr>
          <a:lstStyle/>
          <a:p>
            <a:pPr algn="l"/>
            <a:r>
              <a:rPr lang="en-US" sz="3600" b="1" dirty="0">
                <a:solidFill>
                  <a:srgbClr val="49176D"/>
                </a:solidFill>
                <a:latin typeface="Arial"/>
                <a:cs typeface="Arial"/>
              </a:rPr>
              <a:t>Why CSE?</a:t>
            </a:r>
          </a:p>
        </p:txBody>
      </p:sp>
      <p:sp>
        <p:nvSpPr>
          <p:cNvPr id="11" name="Content Placeholder 10"/>
          <p:cNvSpPr>
            <a:spLocks noGrp="1"/>
          </p:cNvSpPr>
          <p:nvPr>
            <p:ph idx="1"/>
          </p:nvPr>
        </p:nvSpPr>
        <p:spPr>
          <a:xfrm>
            <a:off x="457200" y="850604"/>
            <a:ext cx="8229600" cy="5380076"/>
          </a:xfrm>
        </p:spPr>
        <p:txBody>
          <a:bodyPr>
            <a:normAutofit fontScale="77500" lnSpcReduction="20000"/>
          </a:bodyPr>
          <a:lstStyle/>
          <a:p>
            <a:r>
              <a:rPr lang="en-US" sz="2800" dirty="0"/>
              <a:t>There is clear and compelling evidence for the benefits of high-quality, curriculum-based CSE.</a:t>
            </a:r>
          </a:p>
          <a:p>
            <a:r>
              <a:rPr lang="en-US" sz="2800" dirty="0"/>
              <a:t>CSE empowers children and young people to take control and make informed decisions about their sexuality and relationships freely and responsibly. </a:t>
            </a:r>
          </a:p>
          <a:p>
            <a:r>
              <a:rPr lang="en-US" sz="2800" dirty="0"/>
              <a:t>CSE enables them to develop accurate and age-appropriate knowledge, attitudes, and skills; positive values, including respect for human rights, gender equality, and diversity, and, attitudes and skills that contribute to safe, healthy, positive relationships. It can help young people reflect on social norms, cultural values, and traditional beliefs, to better understand and manage their relationships with peers, parents, teachers, other adults and their communities. </a:t>
            </a:r>
          </a:p>
          <a:p>
            <a:r>
              <a:rPr lang="en-US" sz="2800" dirty="0"/>
              <a:t>CSE plays a central role in the preparation of young people for a safe, productive, fulfilling life in a world where HIV and AIDS, sexually transmitted infections (STIs), unintended pregnancies, gender-based violence (GBV) and gender inequality still pose serious risks to their well-being. </a:t>
            </a:r>
          </a:p>
          <a:p>
            <a:endParaRPr lang="en-US" sz="2800" dirty="0"/>
          </a:p>
          <a:p>
            <a:endParaRPr lang="en-US" sz="2800" dirty="0"/>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024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842"/>
            <a:ext cx="8229600" cy="639762"/>
          </a:xfrm>
          <a:ln>
            <a:noFill/>
          </a:ln>
        </p:spPr>
        <p:txBody>
          <a:bodyPr>
            <a:normAutofit fontScale="90000"/>
          </a:bodyPr>
          <a:lstStyle/>
          <a:p>
            <a:pPr algn="l"/>
            <a:r>
              <a:rPr lang="en-US" sz="3600" b="1" dirty="0">
                <a:solidFill>
                  <a:srgbClr val="49176D"/>
                </a:solidFill>
                <a:latin typeface="Arial"/>
                <a:cs typeface="Arial"/>
              </a:rPr>
              <a:t>Why CSE?</a:t>
            </a:r>
          </a:p>
        </p:txBody>
      </p:sp>
      <p:sp>
        <p:nvSpPr>
          <p:cNvPr id="11" name="Content Placeholder 10"/>
          <p:cNvSpPr>
            <a:spLocks noGrp="1"/>
          </p:cNvSpPr>
          <p:nvPr>
            <p:ph idx="1"/>
          </p:nvPr>
        </p:nvSpPr>
        <p:spPr>
          <a:xfrm>
            <a:off x="457200" y="850604"/>
            <a:ext cx="8229600" cy="5380076"/>
          </a:xfrm>
        </p:spPr>
        <p:txBody>
          <a:bodyPr>
            <a:normAutofit fontScale="70000" lnSpcReduction="20000"/>
          </a:bodyPr>
          <a:lstStyle/>
          <a:p>
            <a:pPr marL="0" indent="0">
              <a:buNone/>
            </a:pPr>
            <a:r>
              <a:rPr lang="en-US" sz="2800" dirty="0"/>
              <a:t>UNESCO 2016 Evidence Review showed that CSE (especially as part of multi-component programmes, particularly when linked with youth friendly health services) has positive effects:</a:t>
            </a:r>
          </a:p>
          <a:p>
            <a:pPr marL="0" indent="0">
              <a:buNone/>
            </a:pPr>
            <a:endParaRPr lang="en-US" sz="2800" dirty="0"/>
          </a:p>
          <a:p>
            <a:r>
              <a:rPr lang="en-US" sz="2800" dirty="0"/>
              <a:t>Contributes to: </a:t>
            </a:r>
          </a:p>
          <a:p>
            <a:pPr lvl="1"/>
            <a:r>
              <a:rPr lang="en-US" sz="2400" dirty="0"/>
              <a:t>Delayed initiation of sexual intercourse</a:t>
            </a:r>
          </a:p>
          <a:p>
            <a:pPr lvl="1"/>
            <a:r>
              <a:rPr lang="en-US" sz="2400" dirty="0"/>
              <a:t>Decreased frequency of sexual intercourse</a:t>
            </a:r>
          </a:p>
          <a:p>
            <a:pPr lvl="1"/>
            <a:r>
              <a:rPr lang="en-US" sz="2400" dirty="0"/>
              <a:t>Decreased number of sexual partners</a:t>
            </a:r>
          </a:p>
          <a:p>
            <a:pPr lvl="1"/>
            <a:r>
              <a:rPr lang="en-US" sz="2400" dirty="0"/>
              <a:t>Reduced risk taking</a:t>
            </a:r>
          </a:p>
          <a:p>
            <a:pPr lvl="1"/>
            <a:r>
              <a:rPr lang="en-US" sz="2400" dirty="0"/>
              <a:t>Increased use of condoms</a:t>
            </a:r>
          </a:p>
          <a:p>
            <a:pPr lvl="1"/>
            <a:r>
              <a:rPr lang="en-US" sz="2400" dirty="0"/>
              <a:t>Increased use of contraception</a:t>
            </a:r>
          </a:p>
          <a:p>
            <a:pPr marL="0" indent="0">
              <a:buNone/>
            </a:pPr>
            <a:endParaRPr lang="en-US" sz="2800" dirty="0"/>
          </a:p>
          <a:p>
            <a:r>
              <a:rPr lang="en-US" sz="2800" dirty="0"/>
              <a:t>Improves knowledge about different aspects of sexuality, </a:t>
            </a:r>
            <a:r>
              <a:rPr lang="en-US" sz="2800" dirty="0" err="1"/>
              <a:t>behaviours</a:t>
            </a:r>
            <a:r>
              <a:rPr lang="en-US" sz="2800" dirty="0"/>
              <a:t>, and risks of pregnancy or HIV and other STIs, and improves attitudes related to SRH.</a:t>
            </a:r>
          </a:p>
          <a:p>
            <a:endParaRPr lang="en-US" sz="2800" dirty="0"/>
          </a:p>
          <a:p>
            <a:r>
              <a:rPr lang="en-US" sz="2800" dirty="0"/>
              <a:t>Does NOT increase sexual activity, sexual risk-taking </a:t>
            </a:r>
            <a:r>
              <a:rPr lang="en-US" sz="2800" dirty="0" err="1"/>
              <a:t>behaviour</a:t>
            </a:r>
            <a:r>
              <a:rPr lang="en-US" sz="2800" dirty="0"/>
              <a:t> or STI/HIV infection rates.</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51803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p:spPr>
        <p:txBody>
          <a:bodyPr>
            <a:normAutofit/>
          </a:bodyPr>
          <a:lstStyle/>
          <a:p>
            <a:pPr algn="l"/>
            <a:r>
              <a:rPr lang="en-US" sz="3600" b="1" dirty="0">
                <a:solidFill>
                  <a:srgbClr val="49176D"/>
                </a:solidFill>
                <a:latin typeface="Arial"/>
                <a:cs typeface="Arial"/>
              </a:rPr>
              <a:t>Characteristics of CSE</a:t>
            </a:r>
          </a:p>
        </p:txBody>
      </p:sp>
      <p:sp>
        <p:nvSpPr>
          <p:cNvPr id="11" name="Content Placeholder 10"/>
          <p:cNvSpPr>
            <a:spLocks noGrp="1"/>
          </p:cNvSpPr>
          <p:nvPr>
            <p:ph idx="1"/>
          </p:nvPr>
        </p:nvSpPr>
        <p:spPr>
          <a:xfrm>
            <a:off x="457200" y="1143000"/>
            <a:ext cx="8229600" cy="4525963"/>
          </a:xfrm>
        </p:spPr>
        <p:txBody>
          <a:bodyPr>
            <a:normAutofit lnSpcReduction="10000"/>
          </a:bodyPr>
          <a:lstStyle/>
          <a:p>
            <a:pPr>
              <a:lnSpc>
                <a:spcPct val="90000"/>
              </a:lnSpc>
              <a:defRPr/>
            </a:pPr>
            <a:r>
              <a:rPr lang="en-US" sz="2500" dirty="0">
                <a:solidFill>
                  <a:srgbClr val="595959"/>
                </a:solidFill>
                <a:latin typeface="Arial"/>
                <a:cs typeface="Arial"/>
              </a:rPr>
              <a:t>Scientifically accurate</a:t>
            </a:r>
          </a:p>
          <a:p>
            <a:pPr>
              <a:lnSpc>
                <a:spcPct val="90000"/>
              </a:lnSpc>
              <a:defRPr/>
            </a:pPr>
            <a:r>
              <a:rPr lang="en-US" sz="2500" dirty="0">
                <a:solidFill>
                  <a:srgbClr val="595959"/>
                </a:solidFill>
                <a:latin typeface="Arial"/>
                <a:cs typeface="Arial"/>
              </a:rPr>
              <a:t>Incremental</a:t>
            </a:r>
          </a:p>
          <a:p>
            <a:pPr>
              <a:lnSpc>
                <a:spcPct val="90000"/>
              </a:lnSpc>
              <a:defRPr/>
            </a:pPr>
            <a:r>
              <a:rPr lang="en-US" sz="2500" dirty="0">
                <a:solidFill>
                  <a:srgbClr val="595959"/>
                </a:solidFill>
                <a:latin typeface="Arial"/>
                <a:cs typeface="Arial"/>
              </a:rPr>
              <a:t>Age- and developmentally-appropriate</a:t>
            </a:r>
          </a:p>
          <a:p>
            <a:pPr>
              <a:lnSpc>
                <a:spcPct val="90000"/>
              </a:lnSpc>
              <a:defRPr/>
            </a:pPr>
            <a:r>
              <a:rPr lang="en-US" sz="2500" dirty="0">
                <a:solidFill>
                  <a:srgbClr val="595959"/>
                </a:solidFill>
                <a:latin typeface="Arial"/>
                <a:cs typeface="Arial"/>
              </a:rPr>
              <a:t>Curriculum-based</a:t>
            </a:r>
          </a:p>
          <a:p>
            <a:pPr>
              <a:lnSpc>
                <a:spcPct val="90000"/>
              </a:lnSpc>
              <a:defRPr/>
            </a:pPr>
            <a:r>
              <a:rPr lang="en-US" sz="2500" dirty="0">
                <a:solidFill>
                  <a:srgbClr val="595959"/>
                </a:solidFill>
                <a:latin typeface="Arial"/>
                <a:cs typeface="Arial"/>
              </a:rPr>
              <a:t>Comprehensive</a:t>
            </a:r>
          </a:p>
          <a:p>
            <a:pPr>
              <a:lnSpc>
                <a:spcPct val="90000"/>
              </a:lnSpc>
              <a:defRPr/>
            </a:pPr>
            <a:r>
              <a:rPr lang="en-US" sz="2500" dirty="0">
                <a:solidFill>
                  <a:srgbClr val="595959"/>
                </a:solidFill>
                <a:latin typeface="Arial"/>
                <a:cs typeface="Arial"/>
              </a:rPr>
              <a:t>Based on a human rights approach</a:t>
            </a:r>
          </a:p>
          <a:p>
            <a:pPr>
              <a:lnSpc>
                <a:spcPct val="90000"/>
              </a:lnSpc>
              <a:defRPr/>
            </a:pPr>
            <a:r>
              <a:rPr lang="en-US" sz="2500" dirty="0">
                <a:solidFill>
                  <a:srgbClr val="595959"/>
                </a:solidFill>
                <a:latin typeface="Arial"/>
                <a:cs typeface="Arial"/>
              </a:rPr>
              <a:t>Based on gender equality</a:t>
            </a:r>
          </a:p>
          <a:p>
            <a:pPr>
              <a:lnSpc>
                <a:spcPct val="90000"/>
              </a:lnSpc>
              <a:defRPr/>
            </a:pPr>
            <a:r>
              <a:rPr lang="en-US" sz="2500" dirty="0">
                <a:solidFill>
                  <a:srgbClr val="595959"/>
                </a:solidFill>
                <a:latin typeface="Arial"/>
                <a:cs typeface="Arial"/>
              </a:rPr>
              <a:t>Culturally relevant and context appropriate</a:t>
            </a:r>
          </a:p>
          <a:p>
            <a:pPr>
              <a:lnSpc>
                <a:spcPct val="90000"/>
              </a:lnSpc>
              <a:defRPr/>
            </a:pPr>
            <a:r>
              <a:rPr lang="en-US" sz="2500" dirty="0">
                <a:solidFill>
                  <a:srgbClr val="595959"/>
                </a:solidFill>
                <a:latin typeface="Arial"/>
                <a:cs typeface="Arial"/>
              </a:rPr>
              <a:t>Transformative</a:t>
            </a:r>
          </a:p>
          <a:p>
            <a:pPr>
              <a:lnSpc>
                <a:spcPct val="90000"/>
              </a:lnSpc>
              <a:defRPr/>
            </a:pPr>
            <a:r>
              <a:rPr lang="en-US" sz="2500" dirty="0">
                <a:solidFill>
                  <a:srgbClr val="595959"/>
                </a:solidFill>
                <a:latin typeface="Arial"/>
                <a:cs typeface="Arial"/>
              </a:rPr>
              <a:t>Able to develop life skills needed to support healthy choices</a:t>
            </a:r>
          </a:p>
        </p:txBody>
      </p:sp>
    </p:spTree>
    <p:extLst>
      <p:ext uri="{BB962C8B-B14F-4D97-AF65-F5344CB8AC3E}">
        <p14:creationId xmlns:p14="http://schemas.microsoft.com/office/powerpoint/2010/main" val="176087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p:spPr>
        <p:txBody>
          <a:bodyPr>
            <a:normAutofit/>
          </a:bodyPr>
          <a:lstStyle/>
          <a:p>
            <a:pPr algn="l"/>
            <a:r>
              <a:rPr lang="en-US" sz="3600" b="1" dirty="0">
                <a:solidFill>
                  <a:srgbClr val="49176D"/>
                </a:solidFill>
                <a:latin typeface="Arial"/>
                <a:cs typeface="Arial"/>
              </a:rPr>
              <a:t>7 Essential Elements of CSE</a:t>
            </a:r>
          </a:p>
        </p:txBody>
      </p:sp>
      <p:sp>
        <p:nvSpPr>
          <p:cNvPr id="11" name="Content Placeholder 10"/>
          <p:cNvSpPr>
            <a:spLocks noGrp="1"/>
          </p:cNvSpPr>
          <p:nvPr>
            <p:ph idx="1"/>
          </p:nvPr>
        </p:nvSpPr>
        <p:spPr>
          <a:xfrm>
            <a:off x="457200" y="1143000"/>
            <a:ext cx="8229600" cy="4525963"/>
          </a:xfrm>
        </p:spPr>
        <p:txBody>
          <a:bodyPr>
            <a:normAutofit/>
          </a:bodyPr>
          <a:lstStyle/>
          <a:p>
            <a:pPr marL="457200" indent="-457200">
              <a:lnSpc>
                <a:spcPct val="90000"/>
              </a:lnSpc>
              <a:buFont typeface="+mj-lt"/>
              <a:buAutoNum type="arabicPeriod"/>
              <a:defRPr/>
            </a:pPr>
            <a:r>
              <a:rPr lang="en-US" sz="2800" dirty="0">
                <a:solidFill>
                  <a:srgbClr val="595959"/>
                </a:solidFill>
                <a:latin typeface="Arial"/>
                <a:cs typeface="Arial"/>
              </a:rPr>
              <a:t>Gender</a:t>
            </a:r>
          </a:p>
          <a:p>
            <a:pPr marL="457200" indent="-457200">
              <a:lnSpc>
                <a:spcPct val="90000"/>
              </a:lnSpc>
              <a:buFont typeface="+mj-lt"/>
              <a:buAutoNum type="arabicPeriod"/>
              <a:defRPr/>
            </a:pPr>
            <a:r>
              <a:rPr lang="en-US" sz="2800" dirty="0">
                <a:solidFill>
                  <a:srgbClr val="595959"/>
                </a:solidFill>
                <a:latin typeface="Arial"/>
                <a:cs typeface="Arial"/>
              </a:rPr>
              <a:t>Sexual and Reproductive Health and HIV</a:t>
            </a:r>
          </a:p>
          <a:p>
            <a:pPr marL="457200" indent="-457200">
              <a:lnSpc>
                <a:spcPct val="90000"/>
              </a:lnSpc>
              <a:buFont typeface="+mj-lt"/>
              <a:buAutoNum type="arabicPeriod"/>
              <a:defRPr/>
            </a:pPr>
            <a:r>
              <a:rPr lang="en-US" sz="2800" dirty="0">
                <a:solidFill>
                  <a:srgbClr val="595959"/>
                </a:solidFill>
                <a:latin typeface="Arial"/>
                <a:cs typeface="Arial"/>
              </a:rPr>
              <a:t>Sexual rights and sexual citizenship</a:t>
            </a:r>
          </a:p>
          <a:p>
            <a:pPr marL="457200" indent="-457200">
              <a:lnSpc>
                <a:spcPct val="90000"/>
              </a:lnSpc>
              <a:buFont typeface="+mj-lt"/>
              <a:buAutoNum type="arabicPeriod"/>
              <a:defRPr/>
            </a:pPr>
            <a:r>
              <a:rPr lang="en-US" sz="2800" dirty="0">
                <a:solidFill>
                  <a:srgbClr val="595959"/>
                </a:solidFill>
                <a:latin typeface="Arial"/>
                <a:cs typeface="Arial"/>
              </a:rPr>
              <a:t>Pleasure</a:t>
            </a:r>
          </a:p>
          <a:p>
            <a:pPr marL="457200" indent="-457200">
              <a:lnSpc>
                <a:spcPct val="90000"/>
              </a:lnSpc>
              <a:buFont typeface="+mj-lt"/>
              <a:buAutoNum type="arabicPeriod"/>
              <a:defRPr/>
            </a:pPr>
            <a:r>
              <a:rPr lang="en-US" sz="2800" dirty="0">
                <a:solidFill>
                  <a:srgbClr val="595959"/>
                </a:solidFill>
                <a:latin typeface="Arial"/>
                <a:cs typeface="Arial"/>
              </a:rPr>
              <a:t>Violence</a:t>
            </a:r>
          </a:p>
          <a:p>
            <a:pPr marL="457200" indent="-457200">
              <a:lnSpc>
                <a:spcPct val="90000"/>
              </a:lnSpc>
              <a:buFont typeface="+mj-lt"/>
              <a:buAutoNum type="arabicPeriod"/>
              <a:defRPr/>
            </a:pPr>
            <a:r>
              <a:rPr lang="en-US" sz="2800" dirty="0">
                <a:solidFill>
                  <a:srgbClr val="595959"/>
                </a:solidFill>
                <a:latin typeface="Arial"/>
                <a:cs typeface="Arial"/>
              </a:rPr>
              <a:t>Diversity</a:t>
            </a:r>
          </a:p>
          <a:p>
            <a:pPr marL="457200" indent="-457200">
              <a:lnSpc>
                <a:spcPct val="90000"/>
              </a:lnSpc>
              <a:buFont typeface="+mj-lt"/>
              <a:buAutoNum type="arabicPeriod"/>
              <a:defRPr/>
            </a:pPr>
            <a:r>
              <a:rPr lang="en-US" sz="2800" dirty="0">
                <a:solidFill>
                  <a:srgbClr val="595959"/>
                </a:solidFill>
                <a:latin typeface="Arial"/>
                <a:cs typeface="Arial"/>
              </a:rPr>
              <a:t>Relationships</a:t>
            </a:r>
          </a:p>
          <a:p>
            <a:pPr marL="457200" indent="-457200">
              <a:lnSpc>
                <a:spcPct val="90000"/>
              </a:lnSpc>
              <a:buFont typeface="+mj-lt"/>
              <a:buAutoNum type="arabicPeriod"/>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24076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951</Words>
  <Application>Microsoft Office PowerPoint</Application>
  <PresentationFormat>On-screen Show (4:3)</PresentationFormat>
  <Paragraphs>80</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What is CSE?</vt:lpstr>
      <vt:lpstr>Why CSE?</vt:lpstr>
      <vt:lpstr>Why CSE?</vt:lpstr>
      <vt:lpstr>Characteristics of CSE</vt:lpstr>
      <vt:lpstr>7 Essential Elements of CSE</vt:lpstr>
      <vt:lpstr>Key Concepts that Should Be Part of CSE Curriculum (Int’l Technical Guidance on Sexuality Education 2018)</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82</cp:revision>
  <dcterms:created xsi:type="dcterms:W3CDTF">2013-06-20T02:38:11Z</dcterms:created>
  <dcterms:modified xsi:type="dcterms:W3CDTF">2019-02-18T07:57:40Z</dcterms:modified>
</cp:coreProperties>
</file>