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6" r:id="rId3"/>
    <p:sldId id="277" r:id="rId4"/>
    <p:sldId id="258" r:id="rId5"/>
    <p:sldId id="288" r:id="rId6"/>
    <p:sldId id="295" r:id="rId7"/>
    <p:sldId id="299" r:id="rId8"/>
    <p:sldId id="294" r:id="rId9"/>
    <p:sldId id="285" r:id="rId10"/>
    <p:sldId id="297" r:id="rId11"/>
    <p:sldId id="298" r:id="rId12"/>
    <p:sldId id="300" r:id="rId13"/>
    <p:sldId id="293" r:id="rId14"/>
    <p:sldId id="286" r:id="rId15"/>
    <p:sldId id="302" r:id="rId16"/>
    <p:sldId id="296" r:id="rId17"/>
    <p:sldId id="301" r:id="rId18"/>
    <p:sldId id="282" r:id="rId19"/>
    <p:sldId id="303" r:id="rId20"/>
    <p:sldId id="257" r:id="rId21"/>
    <p:sldId id="273" r:id="rId22"/>
    <p:sldId id="289" r:id="rId23"/>
    <p:sldId id="290" r:id="rId24"/>
    <p:sldId id="291" r:id="rId25"/>
    <p:sldId id="292" r:id="rId26"/>
    <p:sldId id="284" r:id="rId27"/>
    <p:sldId id="271"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095"/>
    <a:srgbClr val="49176D"/>
    <a:srgbClr val="595959"/>
    <a:srgbClr val="404040"/>
    <a:srgbClr val="E6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0"/>
    <p:restoredTop sz="86556" autoAdjust="0"/>
  </p:normalViewPr>
  <p:slideViewPr>
    <p:cSldViewPr snapToGrid="0" snapToObjects="1">
      <p:cViewPr varScale="1">
        <p:scale>
          <a:sx n="63" d="100"/>
          <a:sy n="63" d="100"/>
        </p:scale>
        <p:origin x="116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C24-E266-734E-93CD-D158CC1F1069}" type="datetimeFigureOut">
              <a:rPr lang="en-US" smtClean="0"/>
              <a:t>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9FC93-D02B-B448-BE2F-34B91E1C23B3}" type="slidenum">
              <a:rPr lang="en-US" smtClean="0"/>
              <a:t>‹#›</a:t>
            </a:fld>
            <a:endParaRPr lang="en-US"/>
          </a:p>
        </p:txBody>
      </p:sp>
    </p:spTree>
    <p:extLst>
      <p:ext uri="{BB962C8B-B14F-4D97-AF65-F5344CB8AC3E}">
        <p14:creationId xmlns:p14="http://schemas.microsoft.com/office/powerpoint/2010/main" val="10083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gbtq.unc.edu/sites/lgbtq.unc.edu/files/documents/intersectionality_e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gbtq.unc.edu/sites/lgbtq.unc.edu/files/documents/intersectionality_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gbtq.unc.edu/sites/lgbtq.unc.edu/files/documents/intersectionality_en.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347798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a:t>
            </a:r>
            <a:r>
              <a:rPr lang="en-US" dirty="0" err="1"/>
              <a:t>www.themreport.com</a:t>
            </a:r>
            <a:r>
              <a:rPr lang="en-US" dirty="0"/>
              <a:t>/</a:t>
            </a:r>
            <a:r>
              <a:rPr lang="en-US" dirty="0" err="1"/>
              <a:t>wp</a:t>
            </a:r>
            <a:r>
              <a:rPr lang="en-US" dirty="0"/>
              <a:t>-content/uploads/2018/01/iStock-846997320-300x181.jpg</a:t>
            </a:r>
          </a:p>
        </p:txBody>
      </p:sp>
      <p:sp>
        <p:nvSpPr>
          <p:cNvPr id="4" name="Slide Number Placeholder 3"/>
          <p:cNvSpPr>
            <a:spLocks noGrp="1"/>
          </p:cNvSpPr>
          <p:nvPr>
            <p:ph type="sldNum" sz="quarter" idx="10"/>
          </p:nvPr>
        </p:nvSpPr>
        <p:spPr/>
        <p:txBody>
          <a:bodyPr/>
          <a:lstStyle/>
          <a:p>
            <a:fld id="{B919FC93-D02B-B448-BE2F-34B91E1C23B3}" type="slidenum">
              <a:rPr lang="en-US" smtClean="0"/>
              <a:t>2</a:t>
            </a:fld>
            <a:endParaRPr lang="en-US"/>
          </a:p>
        </p:txBody>
      </p:sp>
    </p:spTree>
    <p:extLst>
      <p:ext uri="{BB962C8B-B14F-4D97-AF65-F5344CB8AC3E}">
        <p14:creationId xmlns:p14="http://schemas.microsoft.com/office/powerpoint/2010/main" val="1179174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AWID. “Intersectionality: A Tool for Intersectionality: A Tool for Intersectionality: A Tool for Gender and Economic Justice Gender and Economic Justice.”  </a:t>
            </a:r>
            <a:r>
              <a:rPr lang="en-GB" sz="1200" u="sng" kern="1200" dirty="0">
                <a:solidFill>
                  <a:schemeClr val="tx1"/>
                </a:solidFill>
                <a:effectLst/>
                <a:latin typeface="+mn-lt"/>
                <a:ea typeface="+mn-ea"/>
                <a:cs typeface="+mn-cs"/>
                <a:hlinkClick r:id="rId3"/>
              </a:rPr>
              <a:t>https://lgbtq.unc.edu/sites/lgbtq.unc.edu/files/documents/intersectionality_en.pdf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SALTO Youth. “Underpinning Principles: Intersectionality.” https://</a:t>
            </a:r>
            <a:r>
              <a:rPr lang="en-US" sz="1200" kern="1200" dirty="0" err="1">
                <a:solidFill>
                  <a:schemeClr val="tx1"/>
                </a:solidFill>
                <a:effectLst/>
                <a:latin typeface="+mn-lt"/>
                <a:ea typeface="+mn-ea"/>
                <a:cs typeface="+mn-cs"/>
              </a:rPr>
              <a:t>www.salto-youth.net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rc</a:t>
            </a:r>
            <a:r>
              <a:rPr lang="en-US" sz="1200" kern="1200" dirty="0">
                <a:solidFill>
                  <a:schemeClr val="tx1"/>
                </a:solidFill>
                <a:effectLst/>
                <a:latin typeface="+mn-lt"/>
                <a:ea typeface="+mn-ea"/>
                <a:cs typeface="+mn-cs"/>
              </a:rPr>
              <a:t>/inclusion/archive/archive-resources/</a:t>
            </a:r>
            <a:r>
              <a:rPr lang="en-US" sz="1200" kern="1200" dirty="0" err="1">
                <a:solidFill>
                  <a:schemeClr val="tx1"/>
                </a:solidFill>
                <a:effectLst/>
                <a:latin typeface="+mn-lt"/>
                <a:ea typeface="+mn-ea"/>
                <a:cs typeface="+mn-cs"/>
              </a:rPr>
              <a:t>inclusiongroups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inclusionethnicminorities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InclusionIntersectionality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14</a:t>
            </a:fld>
            <a:endParaRPr lang="en-US"/>
          </a:p>
        </p:txBody>
      </p:sp>
    </p:spTree>
    <p:extLst>
      <p:ext uri="{BB962C8B-B14F-4D97-AF65-F5344CB8AC3E}">
        <p14:creationId xmlns:p14="http://schemas.microsoft.com/office/powerpoint/2010/main" val="121510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AWID. “Intersectionality: A Tool for Intersectionality: A Tool for Intersectionality: A Tool for Gender and Economic Justice Gender and Economic Justice.”  </a:t>
            </a:r>
            <a:r>
              <a:rPr lang="en-GB" sz="1200" u="sng" kern="1200" dirty="0">
                <a:solidFill>
                  <a:schemeClr val="tx1"/>
                </a:solidFill>
                <a:effectLst/>
                <a:latin typeface="+mn-lt"/>
                <a:ea typeface="+mn-ea"/>
                <a:cs typeface="+mn-cs"/>
                <a:hlinkClick r:id="rId3"/>
              </a:rPr>
              <a:t>https://lgbtq.unc.edu/sites/lgbtq.unc.edu/files/documents/intersectionality_en.pdf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SALTO Youth. “Underpinning Principles: Intersectionality.” https://</a:t>
            </a:r>
            <a:r>
              <a:rPr lang="en-US" sz="1200" kern="1200" dirty="0" err="1">
                <a:solidFill>
                  <a:schemeClr val="tx1"/>
                </a:solidFill>
                <a:effectLst/>
                <a:latin typeface="+mn-lt"/>
                <a:ea typeface="+mn-ea"/>
                <a:cs typeface="+mn-cs"/>
              </a:rPr>
              <a:t>www.salto-youth.net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rc</a:t>
            </a:r>
            <a:r>
              <a:rPr lang="en-US" sz="1200" kern="1200" dirty="0">
                <a:solidFill>
                  <a:schemeClr val="tx1"/>
                </a:solidFill>
                <a:effectLst/>
                <a:latin typeface="+mn-lt"/>
                <a:ea typeface="+mn-ea"/>
                <a:cs typeface="+mn-cs"/>
              </a:rPr>
              <a:t>/inclusion/archive/archive-resources/</a:t>
            </a:r>
            <a:r>
              <a:rPr lang="en-US" sz="1200" kern="1200" dirty="0" err="1">
                <a:solidFill>
                  <a:schemeClr val="tx1"/>
                </a:solidFill>
                <a:effectLst/>
                <a:latin typeface="+mn-lt"/>
                <a:ea typeface="+mn-ea"/>
                <a:cs typeface="+mn-cs"/>
              </a:rPr>
              <a:t>inclusiongroups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inclusionethnicminorities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InclusionIntersectionality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15</a:t>
            </a:fld>
            <a:endParaRPr lang="en-US"/>
          </a:p>
        </p:txBody>
      </p:sp>
    </p:spTree>
    <p:extLst>
      <p:ext uri="{BB962C8B-B14F-4D97-AF65-F5344CB8AC3E}">
        <p14:creationId xmlns:p14="http://schemas.microsoft.com/office/powerpoint/2010/main" val="26451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AWID. “Intersectionality: A Tool for Intersectionality: A Tool for Intersectionality: A Tool for Gender and Economic Justice Gender and Economic Justice.”  </a:t>
            </a:r>
            <a:r>
              <a:rPr lang="en-GB" sz="1200" u="sng" kern="1200" dirty="0">
                <a:solidFill>
                  <a:schemeClr val="tx1"/>
                </a:solidFill>
                <a:effectLst/>
                <a:latin typeface="+mn-lt"/>
                <a:ea typeface="+mn-ea"/>
                <a:cs typeface="+mn-cs"/>
                <a:hlinkClick r:id="rId3"/>
              </a:rPr>
              <a:t>https://lgbtq.unc.edu/sites/lgbtq.unc.edu/files/documents/intersectionality_en.pdf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SALTO Youth. “Underpinning Principles: Intersectionality.” https://</a:t>
            </a:r>
            <a:r>
              <a:rPr lang="en-US" sz="1200" kern="1200" dirty="0" err="1">
                <a:solidFill>
                  <a:schemeClr val="tx1"/>
                </a:solidFill>
                <a:effectLst/>
                <a:latin typeface="+mn-lt"/>
                <a:ea typeface="+mn-ea"/>
                <a:cs typeface="+mn-cs"/>
              </a:rPr>
              <a:t>www.salto-youth.net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rc</a:t>
            </a:r>
            <a:r>
              <a:rPr lang="en-US" sz="1200" kern="1200" dirty="0">
                <a:solidFill>
                  <a:schemeClr val="tx1"/>
                </a:solidFill>
                <a:effectLst/>
                <a:latin typeface="+mn-lt"/>
                <a:ea typeface="+mn-ea"/>
                <a:cs typeface="+mn-cs"/>
              </a:rPr>
              <a:t>/inclusion/archive/archive-resources/</a:t>
            </a:r>
            <a:r>
              <a:rPr lang="en-US" sz="1200" kern="1200" dirty="0" err="1">
                <a:solidFill>
                  <a:schemeClr val="tx1"/>
                </a:solidFill>
                <a:effectLst/>
                <a:latin typeface="+mn-lt"/>
                <a:ea typeface="+mn-ea"/>
                <a:cs typeface="+mn-cs"/>
              </a:rPr>
              <a:t>inclusiongroups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inclusionethnicminorities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InclusionIntersectionality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16</a:t>
            </a:fld>
            <a:endParaRPr lang="en-US"/>
          </a:p>
        </p:txBody>
      </p:sp>
    </p:spTree>
    <p:extLst>
      <p:ext uri="{BB962C8B-B14F-4D97-AF65-F5344CB8AC3E}">
        <p14:creationId xmlns:p14="http://schemas.microsoft.com/office/powerpoint/2010/main" val="107254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17</a:t>
            </a:fld>
            <a:endParaRPr lang="en-US"/>
          </a:p>
        </p:txBody>
      </p:sp>
    </p:spTree>
    <p:extLst>
      <p:ext uri="{BB962C8B-B14F-4D97-AF65-F5344CB8AC3E}">
        <p14:creationId xmlns:p14="http://schemas.microsoft.com/office/powerpoint/2010/main" val="125496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Adapted from</a:t>
            </a:r>
            <a:r>
              <a:rPr lang="en-US" baseline="0" dirty="0"/>
              <a:t> </a:t>
            </a:r>
            <a:r>
              <a:rPr lang="en-US" dirty="0" err="1"/>
              <a:t>Avarna</a:t>
            </a:r>
            <a:r>
              <a:rPr lang="en-US" dirty="0"/>
              <a:t>. “The Power House Activity.” https://</a:t>
            </a:r>
            <a:r>
              <a:rPr lang="en-US" dirty="0" err="1"/>
              <a:t>theavarnagroup.com</a:t>
            </a:r>
            <a:r>
              <a:rPr lang="en-US" dirty="0"/>
              <a:t>/</a:t>
            </a:r>
            <a:r>
              <a:rPr lang="en-US" dirty="0" err="1"/>
              <a:t>wp</a:t>
            </a:r>
            <a:r>
              <a:rPr lang="en-US" dirty="0"/>
              <a:t>-content/uploads/2015/11/The-Power-House-</a:t>
            </a:r>
            <a:r>
              <a:rPr lang="en-US" dirty="0" err="1"/>
              <a:t>Activity.pdf</a:t>
            </a:r>
            <a:r>
              <a:rPr lang="en-US" dirty="0"/>
              <a:t>.</a:t>
            </a:r>
          </a:p>
        </p:txBody>
      </p:sp>
      <p:sp>
        <p:nvSpPr>
          <p:cNvPr id="4" name="Slide Number Placeholder 3"/>
          <p:cNvSpPr>
            <a:spLocks noGrp="1"/>
          </p:cNvSpPr>
          <p:nvPr>
            <p:ph type="sldNum" sz="quarter" idx="10"/>
          </p:nvPr>
        </p:nvSpPr>
        <p:spPr/>
        <p:txBody>
          <a:bodyPr/>
          <a:lstStyle/>
          <a:p>
            <a:fld id="{B919FC93-D02B-B448-BE2F-34B91E1C23B3}" type="slidenum">
              <a:rPr lang="en-US" smtClean="0"/>
              <a:t>18</a:t>
            </a:fld>
            <a:endParaRPr lang="en-US"/>
          </a:p>
        </p:txBody>
      </p:sp>
    </p:spTree>
    <p:extLst>
      <p:ext uri="{BB962C8B-B14F-4D97-AF65-F5344CB8AC3E}">
        <p14:creationId xmlns:p14="http://schemas.microsoft.com/office/powerpoint/2010/main" val="159315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Adapted from</a:t>
            </a:r>
            <a:r>
              <a:rPr lang="en-US" baseline="0" dirty="0"/>
              <a:t> </a:t>
            </a:r>
            <a:r>
              <a:rPr lang="en-US" dirty="0" err="1"/>
              <a:t>Avarna</a:t>
            </a:r>
            <a:r>
              <a:rPr lang="en-US" dirty="0"/>
              <a:t>. “The Power House Activity.” https://</a:t>
            </a:r>
            <a:r>
              <a:rPr lang="en-US" dirty="0" err="1"/>
              <a:t>theavarnagroup.com</a:t>
            </a:r>
            <a:r>
              <a:rPr lang="en-US" dirty="0"/>
              <a:t>/</a:t>
            </a:r>
            <a:r>
              <a:rPr lang="en-US" dirty="0" err="1"/>
              <a:t>wp</a:t>
            </a:r>
            <a:r>
              <a:rPr lang="en-US" dirty="0"/>
              <a:t>-content/uploads/2015/11/The-Power-House-</a:t>
            </a:r>
            <a:r>
              <a:rPr lang="en-US" dirty="0" err="1"/>
              <a:t>Activity.pdf</a:t>
            </a:r>
            <a:r>
              <a:rPr lang="en-US" dirty="0"/>
              <a:t>.</a:t>
            </a:r>
          </a:p>
        </p:txBody>
      </p:sp>
      <p:sp>
        <p:nvSpPr>
          <p:cNvPr id="4" name="Slide Number Placeholder 3"/>
          <p:cNvSpPr>
            <a:spLocks noGrp="1"/>
          </p:cNvSpPr>
          <p:nvPr>
            <p:ph type="sldNum" sz="quarter" idx="10"/>
          </p:nvPr>
        </p:nvSpPr>
        <p:spPr/>
        <p:txBody>
          <a:bodyPr/>
          <a:lstStyle/>
          <a:p>
            <a:fld id="{B919FC93-D02B-B448-BE2F-34B91E1C23B3}" type="slidenum">
              <a:rPr lang="en-US" smtClean="0"/>
              <a:t>19</a:t>
            </a:fld>
            <a:endParaRPr lang="en-US"/>
          </a:p>
        </p:txBody>
      </p:sp>
    </p:spTree>
    <p:extLst>
      <p:ext uri="{BB962C8B-B14F-4D97-AF65-F5344CB8AC3E}">
        <p14:creationId xmlns:p14="http://schemas.microsoft.com/office/powerpoint/2010/main" val="156078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3</a:t>
            </a:fld>
            <a:endParaRPr lang="en-US"/>
          </a:p>
        </p:txBody>
      </p:sp>
    </p:spTree>
    <p:extLst>
      <p:ext uri="{BB962C8B-B14F-4D97-AF65-F5344CB8AC3E}">
        <p14:creationId xmlns:p14="http://schemas.microsoft.com/office/powerpoint/2010/main" val="14026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Kimberlé</a:t>
            </a:r>
            <a:r>
              <a:rPr lang="en-US" dirty="0"/>
              <a:t> Crenshaw on Intersectionality, More than Two Decades Later.” Columbia Law School. June 8, 2017. http://</a:t>
            </a:r>
            <a:r>
              <a:rPr lang="en-US" dirty="0" err="1"/>
              <a:t>www.law.columbia.edu</a:t>
            </a:r>
            <a:r>
              <a:rPr lang="en-US" dirty="0"/>
              <a:t>/news/2017/06/</a:t>
            </a:r>
            <a:r>
              <a:rPr lang="en-US" dirty="0" err="1"/>
              <a:t>kimberle</a:t>
            </a:r>
            <a:r>
              <a:rPr lang="en-US" dirty="0"/>
              <a:t>-</a:t>
            </a:r>
            <a:r>
              <a:rPr lang="en-US" dirty="0" err="1"/>
              <a:t>crenshaw</a:t>
            </a:r>
            <a:r>
              <a:rPr lang="en-US" dirty="0"/>
              <a:t>-intersectionality.</a:t>
            </a:r>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5</a:t>
            </a:fld>
            <a:endParaRPr lang="en-US"/>
          </a:p>
        </p:txBody>
      </p:sp>
    </p:spTree>
    <p:extLst>
      <p:ext uri="{BB962C8B-B14F-4D97-AF65-F5344CB8AC3E}">
        <p14:creationId xmlns:p14="http://schemas.microsoft.com/office/powerpoint/2010/main" val="203208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Bowleg, Lisa. “The Problem with the Phrase Women and Minorities: Intersectionality—An Important Theoretical Framework for Public Health.” </a:t>
            </a:r>
            <a:r>
              <a:rPr lang="en-GB" sz="1200" i="1" kern="1200" dirty="0">
                <a:solidFill>
                  <a:schemeClr val="tx1"/>
                </a:solidFill>
                <a:effectLst/>
                <a:latin typeface="+mn-lt"/>
                <a:ea typeface="+mn-ea"/>
                <a:cs typeface="+mn-cs"/>
              </a:rPr>
              <a:t>American Journal of Public Health</a:t>
            </a:r>
            <a:r>
              <a:rPr lang="en-GB" sz="1200" kern="1200" dirty="0">
                <a:solidFill>
                  <a:schemeClr val="tx1"/>
                </a:solidFill>
                <a:effectLst/>
                <a:latin typeface="+mn-lt"/>
                <a:ea typeface="+mn-ea"/>
                <a:cs typeface="+mn-cs"/>
              </a:rPr>
              <a:t>, 102(7): 1267-1273; 2012.  </a:t>
            </a:r>
            <a:r>
              <a:rPr lang="en-GB" sz="1200" u="sng" kern="1200" dirty="0">
                <a:solidFill>
                  <a:schemeClr val="tx1"/>
                </a:solidFill>
                <a:effectLst/>
                <a:latin typeface="+mn-lt"/>
                <a:ea typeface="+mn-ea"/>
                <a:cs typeface="+mn-cs"/>
                <a:hlinkClick r:id="rId3"/>
              </a:rPr>
              <a:t>https://www.ncbi.nlm.nih.gov/pmc/articles/PMC3477987/</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r>
              <a:rPr lang="en-US" dirty="0" err="1"/>
              <a:t>Konstantoni</a:t>
            </a:r>
            <a:r>
              <a:rPr lang="en-US" dirty="0"/>
              <a:t>,</a:t>
            </a:r>
            <a:r>
              <a:rPr lang="en-US" baseline="0" dirty="0"/>
              <a:t> Kristina; </a:t>
            </a:r>
            <a:r>
              <a:rPr lang="en-US" baseline="0" dirty="0" err="1"/>
              <a:t>Kustatscher</a:t>
            </a:r>
            <a:r>
              <a:rPr lang="en-US" baseline="0" dirty="0"/>
              <a:t>, </a:t>
            </a:r>
            <a:r>
              <a:rPr lang="en-US" baseline="0" dirty="0" err="1"/>
              <a:t>Marlies</a:t>
            </a:r>
            <a:r>
              <a:rPr lang="en-US" baseline="0" dirty="0"/>
              <a:t>; and </a:t>
            </a:r>
            <a:r>
              <a:rPr lang="en-US" baseline="0" dirty="0" err="1"/>
              <a:t>Emejulu</a:t>
            </a:r>
            <a:r>
              <a:rPr lang="en-US" baseline="0" dirty="0"/>
              <a:t>, </a:t>
            </a:r>
            <a:r>
              <a:rPr lang="en-US" baseline="0" dirty="0" err="1"/>
              <a:t>Akwugo</a:t>
            </a:r>
            <a:r>
              <a:rPr lang="en-US" baseline="0" dirty="0"/>
              <a:t>. </a:t>
            </a:r>
            <a:r>
              <a:rPr lang="en-US" dirty="0"/>
              <a:t>“Travelling with Intersectionality Across Time, Place, and Space.” </a:t>
            </a:r>
            <a:r>
              <a:rPr lang="en-US" i="1" dirty="0"/>
              <a:t>Children’s Geographies</a:t>
            </a:r>
            <a:r>
              <a:rPr lang="en-US" dirty="0"/>
              <a:t>, 15: 1-5, 2017.</a:t>
            </a:r>
            <a:r>
              <a:rPr lang="en-US" baseline="0" dirty="0"/>
              <a:t> </a:t>
            </a:r>
            <a:r>
              <a:rPr lang="en-US" dirty="0"/>
              <a:t>http://</a:t>
            </a:r>
            <a:r>
              <a:rPr lang="en-US" dirty="0" err="1"/>
              <a:t>www.tandfonline.com</a:t>
            </a:r>
            <a:r>
              <a:rPr lang="en-US" dirty="0"/>
              <a:t>/</a:t>
            </a:r>
            <a:r>
              <a:rPr lang="en-US" dirty="0" err="1"/>
              <a:t>doi</a:t>
            </a:r>
            <a:r>
              <a:rPr lang="en-US" dirty="0"/>
              <a:t>/full/10.1080/14733285.2016.1255838?src=</a:t>
            </a:r>
            <a:r>
              <a:rPr lang="en-US" dirty="0" err="1"/>
              <a:t>recsys</a:t>
            </a:r>
            <a:r>
              <a:rPr lang="en-US" dirty="0"/>
              <a:t>.</a:t>
            </a:r>
          </a:p>
        </p:txBody>
      </p:sp>
      <p:sp>
        <p:nvSpPr>
          <p:cNvPr id="4" name="Slide Number Placeholder 3"/>
          <p:cNvSpPr>
            <a:spLocks noGrp="1"/>
          </p:cNvSpPr>
          <p:nvPr>
            <p:ph type="sldNum" sz="quarter" idx="10"/>
          </p:nvPr>
        </p:nvSpPr>
        <p:spPr/>
        <p:txBody>
          <a:bodyPr/>
          <a:lstStyle/>
          <a:p>
            <a:fld id="{B919FC93-D02B-B448-BE2F-34B91E1C23B3}" type="slidenum">
              <a:rPr lang="en-US" smtClean="0"/>
              <a:t>6</a:t>
            </a:fld>
            <a:endParaRPr lang="en-US"/>
          </a:p>
        </p:txBody>
      </p:sp>
    </p:spTree>
    <p:extLst>
      <p:ext uri="{BB962C8B-B14F-4D97-AF65-F5344CB8AC3E}">
        <p14:creationId xmlns:p14="http://schemas.microsoft.com/office/powerpoint/2010/main" val="80960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Konstantoni</a:t>
            </a:r>
            <a:r>
              <a:rPr lang="en-US" dirty="0"/>
              <a:t>,</a:t>
            </a:r>
            <a:r>
              <a:rPr lang="en-US" baseline="0" dirty="0"/>
              <a:t> Kristina; </a:t>
            </a:r>
            <a:r>
              <a:rPr lang="en-US" baseline="0" dirty="0" err="1"/>
              <a:t>Kustatscher</a:t>
            </a:r>
            <a:r>
              <a:rPr lang="en-US" baseline="0" dirty="0"/>
              <a:t>, </a:t>
            </a:r>
            <a:r>
              <a:rPr lang="en-US" baseline="0" dirty="0" err="1"/>
              <a:t>Marlies</a:t>
            </a:r>
            <a:r>
              <a:rPr lang="en-US" baseline="0" dirty="0"/>
              <a:t>; and </a:t>
            </a:r>
            <a:r>
              <a:rPr lang="en-US" baseline="0" dirty="0" err="1"/>
              <a:t>Emejulu</a:t>
            </a:r>
            <a:r>
              <a:rPr lang="en-US" baseline="0" dirty="0"/>
              <a:t>, </a:t>
            </a:r>
            <a:r>
              <a:rPr lang="en-US" baseline="0" dirty="0" err="1"/>
              <a:t>Akwugo</a:t>
            </a:r>
            <a:r>
              <a:rPr lang="en-US" baseline="0" dirty="0"/>
              <a:t>. </a:t>
            </a:r>
            <a:r>
              <a:rPr lang="en-US" dirty="0"/>
              <a:t>“Travelling with Intersectionality Across Time, Place, and Space.” </a:t>
            </a:r>
            <a:r>
              <a:rPr lang="en-US" i="1" dirty="0"/>
              <a:t>Children’s Geographies</a:t>
            </a:r>
            <a:r>
              <a:rPr lang="en-US" dirty="0"/>
              <a:t>, 15: 1-5, 2017.</a:t>
            </a:r>
            <a:r>
              <a:rPr lang="en-US" baseline="0" dirty="0"/>
              <a:t> </a:t>
            </a:r>
            <a:r>
              <a:rPr lang="en-US" dirty="0"/>
              <a:t>http://</a:t>
            </a:r>
            <a:r>
              <a:rPr lang="en-US" dirty="0" err="1"/>
              <a:t>www.tandfonline.com</a:t>
            </a:r>
            <a:r>
              <a:rPr lang="en-US" dirty="0"/>
              <a:t>/</a:t>
            </a:r>
            <a:r>
              <a:rPr lang="en-US" dirty="0" err="1"/>
              <a:t>doi</a:t>
            </a:r>
            <a:r>
              <a:rPr lang="en-US" dirty="0"/>
              <a:t>/full/10.1080/14733285.2016.1255838?src=</a:t>
            </a:r>
            <a:r>
              <a:rPr lang="en-US" dirty="0" err="1"/>
              <a:t>recsys</a:t>
            </a:r>
            <a:r>
              <a:rPr lang="en-US" dirty="0"/>
              <a:t>.</a:t>
            </a:r>
          </a:p>
        </p:txBody>
      </p:sp>
      <p:sp>
        <p:nvSpPr>
          <p:cNvPr id="4" name="Slide Number Placeholder 3"/>
          <p:cNvSpPr>
            <a:spLocks noGrp="1"/>
          </p:cNvSpPr>
          <p:nvPr>
            <p:ph type="sldNum" sz="quarter" idx="10"/>
          </p:nvPr>
        </p:nvSpPr>
        <p:spPr/>
        <p:txBody>
          <a:bodyPr/>
          <a:lstStyle/>
          <a:p>
            <a:fld id="{B919FC93-D02B-B448-BE2F-34B91E1C23B3}" type="slidenum">
              <a:rPr lang="en-US" smtClean="0"/>
              <a:t>7</a:t>
            </a:fld>
            <a:endParaRPr lang="en-US"/>
          </a:p>
        </p:txBody>
      </p:sp>
    </p:spTree>
    <p:extLst>
      <p:ext uri="{BB962C8B-B14F-4D97-AF65-F5344CB8AC3E}">
        <p14:creationId xmlns:p14="http://schemas.microsoft.com/office/powerpoint/2010/main" val="37806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r>
              <a:rPr lang="en-US" dirty="0"/>
              <a:t>SALTO Youth. “Underpinning</a:t>
            </a:r>
            <a:r>
              <a:rPr lang="en-US" baseline="0" dirty="0"/>
              <a:t> Principles: Intersectionality.” https://</a:t>
            </a:r>
            <a:r>
              <a:rPr lang="en-US" baseline="0" dirty="0" err="1"/>
              <a:t>www.salto-youth.net</a:t>
            </a:r>
            <a:r>
              <a:rPr lang="en-US" baseline="0" dirty="0"/>
              <a:t>/</a:t>
            </a:r>
            <a:r>
              <a:rPr lang="en-US" baseline="0" dirty="0" err="1"/>
              <a:t>rc</a:t>
            </a:r>
            <a:r>
              <a:rPr lang="en-US" baseline="0" dirty="0"/>
              <a:t>/inclusion/archive/archive-resources/</a:t>
            </a:r>
            <a:r>
              <a:rPr lang="en-US" baseline="0" dirty="0" err="1"/>
              <a:t>inclusiongroups</a:t>
            </a:r>
            <a:r>
              <a:rPr lang="en-US" baseline="0" dirty="0"/>
              <a:t>/</a:t>
            </a:r>
            <a:r>
              <a:rPr lang="en-US" baseline="0" dirty="0" err="1"/>
              <a:t>inclusionethnicminorities</a:t>
            </a:r>
            <a:r>
              <a:rPr lang="en-US" baseline="0" dirty="0"/>
              <a:t>/</a:t>
            </a:r>
            <a:r>
              <a:rPr lang="en-US" baseline="0" dirty="0" err="1"/>
              <a:t>InclusionIntersectionality</a:t>
            </a:r>
            <a:r>
              <a:rPr lang="en-US" baseline="0" dirty="0"/>
              <a:t>/. </a:t>
            </a:r>
            <a:endParaRPr lang="en-US" dirty="0"/>
          </a:p>
          <a:p>
            <a:r>
              <a:rPr lang="en-US" dirty="0" err="1"/>
              <a:t>Vaaler</a:t>
            </a:r>
            <a:r>
              <a:rPr lang="en-US" dirty="0"/>
              <a:t>, Angelina. “What is Intersectionality?”</a:t>
            </a:r>
            <a:r>
              <a:rPr lang="en-US" baseline="0" dirty="0"/>
              <a:t> AMP Global Youth. https://</a:t>
            </a:r>
            <a:r>
              <a:rPr lang="en-US" baseline="0" dirty="0" err="1"/>
              <a:t>ampglobalyouth.org</a:t>
            </a:r>
            <a:r>
              <a:rPr lang="en-US" baseline="0" dirty="0"/>
              <a:t>/students/what-is-intersectionality/.</a:t>
            </a: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8</a:t>
            </a:fld>
            <a:endParaRPr lang="en-US"/>
          </a:p>
        </p:txBody>
      </p:sp>
    </p:spTree>
    <p:extLst>
      <p:ext uri="{BB962C8B-B14F-4D97-AF65-F5344CB8AC3E}">
        <p14:creationId xmlns:p14="http://schemas.microsoft.com/office/powerpoint/2010/main" val="43502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11</a:t>
            </a:fld>
            <a:endParaRPr lang="en-US"/>
          </a:p>
        </p:txBody>
      </p:sp>
    </p:spTree>
    <p:extLst>
      <p:ext uri="{BB962C8B-B14F-4D97-AF65-F5344CB8AC3E}">
        <p14:creationId xmlns:p14="http://schemas.microsoft.com/office/powerpoint/2010/main" val="153410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SALTO Youth. “Underpinning</a:t>
            </a:r>
            <a:r>
              <a:rPr lang="en-US" baseline="0" dirty="0"/>
              <a:t> Principles: Intersectionality.” https://</a:t>
            </a:r>
            <a:r>
              <a:rPr lang="en-US" baseline="0" dirty="0" err="1"/>
              <a:t>www.salto-youth.net</a:t>
            </a:r>
            <a:r>
              <a:rPr lang="en-US" baseline="0" dirty="0"/>
              <a:t>/</a:t>
            </a:r>
            <a:r>
              <a:rPr lang="en-US" baseline="0" dirty="0" err="1"/>
              <a:t>rc</a:t>
            </a:r>
            <a:r>
              <a:rPr lang="en-US" baseline="0" dirty="0"/>
              <a:t>/inclusion/archive/archive-resources/</a:t>
            </a:r>
            <a:r>
              <a:rPr lang="en-US" baseline="0" dirty="0" err="1"/>
              <a:t>inclusiongroups</a:t>
            </a:r>
            <a:r>
              <a:rPr lang="en-US" baseline="0" dirty="0"/>
              <a:t>/</a:t>
            </a:r>
            <a:r>
              <a:rPr lang="en-US" baseline="0" dirty="0" err="1"/>
              <a:t>inclusionethnicminorities</a:t>
            </a:r>
            <a:r>
              <a:rPr lang="en-US" baseline="0" dirty="0"/>
              <a:t>/</a:t>
            </a:r>
            <a:r>
              <a:rPr lang="en-US" baseline="0" dirty="0" err="1"/>
              <a:t>InclusionIntersectionality</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12</a:t>
            </a:fld>
            <a:endParaRPr lang="en-US"/>
          </a:p>
        </p:txBody>
      </p:sp>
    </p:spTree>
    <p:extLst>
      <p:ext uri="{BB962C8B-B14F-4D97-AF65-F5344CB8AC3E}">
        <p14:creationId xmlns:p14="http://schemas.microsoft.com/office/powerpoint/2010/main" val="108412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13</a:t>
            </a:fld>
            <a:endParaRPr lang="en-US"/>
          </a:p>
        </p:txBody>
      </p:sp>
    </p:spTree>
    <p:extLst>
      <p:ext uri="{BB962C8B-B14F-4D97-AF65-F5344CB8AC3E}">
        <p14:creationId xmlns:p14="http://schemas.microsoft.com/office/powerpoint/2010/main" val="143698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E3CE6-0751-7F44-9F90-F375378301B2}"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E3CE6-0751-7F44-9F90-F375378301B2}"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616147"/>
            <a:ext cx="8229600" cy="3680675"/>
          </a:xfrm>
        </p:spPr>
        <p:txBody>
          <a:bodyPr>
            <a:noAutofit/>
          </a:bodyPr>
          <a:lstStyle/>
          <a:p>
            <a:pPr marL="0" indent="0" algn="ctr">
              <a:lnSpc>
                <a:spcPct val="90000"/>
              </a:lnSpc>
              <a:buNone/>
              <a:defRPr/>
            </a:pPr>
            <a:r>
              <a:rPr lang="en-US" sz="3700" dirty="0">
                <a:solidFill>
                  <a:srgbClr val="E22095"/>
                </a:solidFill>
                <a:latin typeface="Arial"/>
                <a:cs typeface="Arial"/>
              </a:rPr>
              <a:t>When discussing ageism you may experience as a young person, you have to keep in mind the privilege that comes with your other identities, such as being a ‘straight’ male, or from being educated and coming from a well-off family, etc. </a:t>
            </a:r>
          </a:p>
        </p:txBody>
      </p:sp>
      <p:sp>
        <p:nvSpPr>
          <p:cNvPr id="7" name="Title 1"/>
          <p:cNvSpPr>
            <a:spLocks noGrp="1"/>
          </p:cNvSpPr>
          <p:nvPr>
            <p:ph type="title"/>
          </p:nvPr>
        </p:nvSpPr>
        <p:spPr>
          <a:xfrm>
            <a:off x="457200" y="274638"/>
            <a:ext cx="8229600" cy="1143000"/>
          </a:xfrm>
          <a:ln>
            <a:noFill/>
          </a:ln>
        </p:spPr>
        <p:txBody>
          <a:bodyPr>
            <a:normAutofit/>
          </a:bodyPr>
          <a:lstStyle/>
          <a:p>
            <a:pPr algn="l"/>
            <a:r>
              <a:rPr lang="en-US" sz="4000" b="1" dirty="0">
                <a:solidFill>
                  <a:srgbClr val="49176D"/>
                </a:solidFill>
                <a:latin typeface="Arial"/>
                <a:cs typeface="Arial"/>
              </a:rPr>
              <a:t>Intersectionality tells us</a:t>
            </a:r>
            <a:r>
              <a:rPr lang="mr-IN" sz="4000" b="1" dirty="0">
                <a:solidFill>
                  <a:srgbClr val="49176D"/>
                </a:solidFill>
                <a:latin typeface="Arial"/>
                <a:cs typeface="Arial"/>
              </a:rPr>
              <a:t>…</a:t>
            </a:r>
            <a:endParaRPr lang="en-US" sz="4000" b="1" dirty="0">
              <a:solidFill>
                <a:srgbClr val="49176D"/>
              </a:solidFill>
              <a:latin typeface="Arial"/>
              <a:cs typeface="Arial"/>
            </a:endParaRPr>
          </a:p>
        </p:txBody>
      </p:sp>
    </p:spTree>
    <p:extLst>
      <p:ext uri="{BB962C8B-B14F-4D97-AF65-F5344CB8AC3E}">
        <p14:creationId xmlns:p14="http://schemas.microsoft.com/office/powerpoint/2010/main" val="172070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578934"/>
            <a:ext cx="8229600" cy="4525963"/>
          </a:xfrm>
        </p:spPr>
        <p:txBody>
          <a:bodyPr>
            <a:normAutofit fontScale="92500" lnSpcReduction="10000"/>
          </a:bodyPr>
          <a:lstStyle/>
          <a:p>
            <a:pPr marL="0" indent="0" algn="ctr">
              <a:lnSpc>
                <a:spcPct val="90000"/>
              </a:lnSpc>
              <a:buNone/>
              <a:defRPr/>
            </a:pPr>
            <a:r>
              <a:rPr lang="en-US" sz="4000" dirty="0">
                <a:solidFill>
                  <a:srgbClr val="49176D"/>
                </a:solidFill>
                <a:latin typeface="Arial"/>
                <a:cs typeface="Arial"/>
              </a:rPr>
              <a:t>We should not take it as a given that identities are whole, coherent, fixed things, inherent to who and what we are. They are a set of social forces convening in particular ways to shape our circumstances and experiences. Thus, listing identities is not enough; we always need to critique and </a:t>
            </a:r>
            <a:r>
              <a:rPr lang="en-US" sz="4000" dirty="0" err="1">
                <a:solidFill>
                  <a:srgbClr val="49176D"/>
                </a:solidFill>
                <a:latin typeface="Arial"/>
                <a:cs typeface="Arial"/>
              </a:rPr>
              <a:t>analyse</a:t>
            </a:r>
            <a:r>
              <a:rPr lang="en-US" sz="4000" dirty="0">
                <a:solidFill>
                  <a:srgbClr val="49176D"/>
                </a:solidFill>
                <a:latin typeface="Arial"/>
                <a:cs typeface="Arial"/>
              </a:rPr>
              <a:t>.</a:t>
            </a:r>
          </a:p>
        </p:txBody>
      </p:sp>
      <p:sp>
        <p:nvSpPr>
          <p:cNvPr id="3" name="Title 1"/>
          <p:cNvSpPr>
            <a:spLocks noGrp="1"/>
          </p:cNvSpPr>
          <p:nvPr>
            <p:ph type="title"/>
          </p:nvPr>
        </p:nvSpPr>
        <p:spPr>
          <a:xfrm>
            <a:off x="457200" y="274638"/>
            <a:ext cx="8229600" cy="1143000"/>
          </a:xfrm>
          <a:ln>
            <a:noFill/>
          </a:ln>
        </p:spPr>
        <p:txBody>
          <a:bodyPr>
            <a:normAutofit/>
          </a:bodyPr>
          <a:lstStyle/>
          <a:p>
            <a:pPr algn="l"/>
            <a:r>
              <a:rPr lang="en-US" sz="4000" b="1" dirty="0">
                <a:solidFill>
                  <a:srgbClr val="E22095"/>
                </a:solidFill>
                <a:latin typeface="Arial"/>
                <a:cs typeface="Arial"/>
              </a:rPr>
              <a:t>Intersectionality tells us</a:t>
            </a:r>
            <a:r>
              <a:rPr lang="mr-IN" sz="4000" b="1" dirty="0">
                <a:solidFill>
                  <a:srgbClr val="E22095"/>
                </a:solidFill>
                <a:latin typeface="Arial"/>
                <a:cs typeface="Arial"/>
              </a:rPr>
              <a:t>…</a:t>
            </a:r>
            <a:endParaRPr lang="en-US" sz="4000" b="1" dirty="0">
              <a:solidFill>
                <a:srgbClr val="E22095"/>
              </a:solidFill>
              <a:latin typeface="Arial"/>
              <a:cs typeface="Arial"/>
            </a:endParaRPr>
          </a:p>
        </p:txBody>
      </p:sp>
    </p:spTree>
    <p:extLst>
      <p:ext uri="{BB962C8B-B14F-4D97-AF65-F5344CB8AC3E}">
        <p14:creationId xmlns:p14="http://schemas.microsoft.com/office/powerpoint/2010/main" val="141684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578934"/>
            <a:ext cx="8229600" cy="4525963"/>
          </a:xfrm>
        </p:spPr>
        <p:txBody>
          <a:bodyPr>
            <a:normAutofit fontScale="92500"/>
          </a:bodyPr>
          <a:lstStyle/>
          <a:p>
            <a:pPr marL="0" indent="0" algn="ctr">
              <a:lnSpc>
                <a:spcPct val="90000"/>
              </a:lnSpc>
              <a:buNone/>
              <a:defRPr/>
            </a:pPr>
            <a:r>
              <a:rPr lang="en-US" sz="3500" dirty="0">
                <a:solidFill>
                  <a:srgbClr val="49176D"/>
                </a:solidFill>
                <a:latin typeface="Arial"/>
                <a:cs typeface="Arial"/>
              </a:rPr>
              <a:t>the convergence of multiple factors in young people’s lives takes place and, more specifically, how ageism, sexism, heterosexism, racism, class, and other grounds contribute to create layers of inequality that structure the positions of human beings. Intersectional injuries occur when multiple disadvantages or collisions interact to create a distinct and compounded dimension of disempowerment.  </a:t>
            </a:r>
          </a:p>
        </p:txBody>
      </p:sp>
      <p:sp>
        <p:nvSpPr>
          <p:cNvPr id="3" name="Title 1"/>
          <p:cNvSpPr>
            <a:spLocks noGrp="1"/>
          </p:cNvSpPr>
          <p:nvPr>
            <p:ph type="title"/>
          </p:nvPr>
        </p:nvSpPr>
        <p:spPr>
          <a:xfrm>
            <a:off x="457200" y="274638"/>
            <a:ext cx="8229600" cy="1143000"/>
          </a:xfrm>
          <a:ln>
            <a:noFill/>
          </a:ln>
        </p:spPr>
        <p:txBody>
          <a:bodyPr>
            <a:normAutofit fontScale="90000"/>
          </a:bodyPr>
          <a:lstStyle/>
          <a:p>
            <a:pPr algn="l"/>
            <a:r>
              <a:rPr lang="en-US" sz="4000" b="1" dirty="0">
                <a:solidFill>
                  <a:srgbClr val="E22095"/>
                </a:solidFill>
                <a:latin typeface="Arial"/>
                <a:cs typeface="Arial"/>
              </a:rPr>
              <a:t>Intersectionality helps us understand how</a:t>
            </a:r>
            <a:r>
              <a:rPr lang="mr-IN" sz="4000" b="1" dirty="0">
                <a:solidFill>
                  <a:srgbClr val="E22095"/>
                </a:solidFill>
                <a:latin typeface="Arial"/>
                <a:cs typeface="Arial"/>
              </a:rPr>
              <a:t>…</a:t>
            </a:r>
            <a:endParaRPr lang="en-US" sz="4000" b="1" dirty="0">
              <a:solidFill>
                <a:srgbClr val="E22095"/>
              </a:solidFill>
              <a:latin typeface="Arial"/>
              <a:cs typeface="Arial"/>
            </a:endParaRPr>
          </a:p>
        </p:txBody>
      </p:sp>
    </p:spTree>
    <p:extLst>
      <p:ext uri="{BB962C8B-B14F-4D97-AF65-F5344CB8AC3E}">
        <p14:creationId xmlns:p14="http://schemas.microsoft.com/office/powerpoint/2010/main" val="124776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578934"/>
            <a:ext cx="8229600" cy="4525963"/>
          </a:xfrm>
        </p:spPr>
        <p:txBody>
          <a:bodyPr>
            <a:noAutofit/>
          </a:bodyPr>
          <a:lstStyle/>
          <a:p>
            <a:pPr marL="0" indent="0" algn="ctr">
              <a:lnSpc>
                <a:spcPct val="90000"/>
              </a:lnSpc>
              <a:buNone/>
              <a:defRPr/>
            </a:pPr>
            <a:r>
              <a:rPr lang="en-US" sz="3000" dirty="0">
                <a:solidFill>
                  <a:srgbClr val="49176D"/>
                </a:solidFill>
                <a:latin typeface="Arial"/>
                <a:cs typeface="Arial"/>
              </a:rPr>
              <a:t>Our complex mix of identities make up the equation of our empowerment and participation. Thus to empower young people and to influence how they participate (on the bases of equality and equity), we need to consider not just age, but other factors such as gender identity, sexual orientation, socio-economic status, ability, citizenship status, health status, marital status, religion, race, ethnicity, educational status, etc. </a:t>
            </a:r>
          </a:p>
        </p:txBody>
      </p:sp>
      <p:sp>
        <p:nvSpPr>
          <p:cNvPr id="3" name="Title 1"/>
          <p:cNvSpPr>
            <a:spLocks noGrp="1"/>
          </p:cNvSpPr>
          <p:nvPr>
            <p:ph type="title"/>
          </p:nvPr>
        </p:nvSpPr>
        <p:spPr>
          <a:xfrm>
            <a:off x="457200" y="274638"/>
            <a:ext cx="8229600" cy="1143000"/>
          </a:xfrm>
          <a:ln>
            <a:noFill/>
          </a:ln>
        </p:spPr>
        <p:txBody>
          <a:bodyPr>
            <a:normAutofit/>
          </a:bodyPr>
          <a:lstStyle/>
          <a:p>
            <a:pPr algn="l"/>
            <a:r>
              <a:rPr lang="en-US" sz="4000" b="1" dirty="0">
                <a:solidFill>
                  <a:srgbClr val="E22095"/>
                </a:solidFill>
                <a:latin typeface="Arial"/>
                <a:cs typeface="Arial"/>
              </a:rPr>
              <a:t>Intersectionality tells us</a:t>
            </a:r>
            <a:r>
              <a:rPr lang="mr-IN" sz="4000" b="1" dirty="0">
                <a:solidFill>
                  <a:srgbClr val="E22095"/>
                </a:solidFill>
                <a:latin typeface="Arial"/>
                <a:cs typeface="Arial"/>
              </a:rPr>
              <a:t>…</a:t>
            </a:r>
            <a:endParaRPr lang="en-US" sz="4000" b="1" dirty="0">
              <a:solidFill>
                <a:srgbClr val="E22095"/>
              </a:solidFill>
              <a:latin typeface="Arial"/>
              <a:cs typeface="Arial"/>
            </a:endParaRPr>
          </a:p>
        </p:txBody>
      </p:sp>
    </p:spTree>
    <p:extLst>
      <p:ext uri="{BB962C8B-B14F-4D97-AF65-F5344CB8AC3E}">
        <p14:creationId xmlns:p14="http://schemas.microsoft.com/office/powerpoint/2010/main" val="159855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a:noFill/>
          </a:ln>
        </p:spPr>
        <p:txBody>
          <a:bodyPr>
            <a:normAutofit fontScale="90000"/>
          </a:bodyPr>
          <a:lstStyle/>
          <a:p>
            <a:pPr algn="l"/>
            <a:r>
              <a:rPr lang="en-US" sz="3600" b="1" dirty="0">
                <a:solidFill>
                  <a:srgbClr val="49176D"/>
                </a:solidFill>
                <a:latin typeface="Arial"/>
                <a:cs typeface="Arial"/>
              </a:rPr>
              <a:t>Why Intersectionality?</a:t>
            </a:r>
          </a:p>
        </p:txBody>
      </p:sp>
      <p:sp>
        <p:nvSpPr>
          <p:cNvPr id="11" name="Content Placeholder 10"/>
          <p:cNvSpPr>
            <a:spLocks noGrp="1"/>
          </p:cNvSpPr>
          <p:nvPr>
            <p:ph idx="1"/>
          </p:nvPr>
        </p:nvSpPr>
        <p:spPr>
          <a:xfrm>
            <a:off x="457200" y="1226252"/>
            <a:ext cx="8229600" cy="4708525"/>
          </a:xfrm>
        </p:spPr>
        <p:txBody>
          <a:bodyPr>
            <a:normAutofit/>
          </a:bodyPr>
          <a:lstStyle/>
          <a:p>
            <a:pPr>
              <a:lnSpc>
                <a:spcPct val="90000"/>
              </a:lnSpc>
              <a:defRPr/>
            </a:pPr>
            <a:r>
              <a:rPr lang="en-US" sz="2500" dirty="0">
                <a:solidFill>
                  <a:srgbClr val="595959"/>
                </a:solidFill>
                <a:latin typeface="Arial"/>
                <a:cs typeface="Arial"/>
              </a:rPr>
              <a:t>For us as activists to self-reflect, and examine our own identities and how they interact with the world in different ways. This will enable us to check our privilege while taking up others’ issues and lead towards becoming better allies. </a:t>
            </a:r>
          </a:p>
          <a:p>
            <a:pPr>
              <a:lnSpc>
                <a:spcPct val="90000"/>
              </a:lnSpc>
              <a:defRPr/>
            </a:pPr>
            <a:r>
              <a:rPr lang="en-US" sz="2500" dirty="0">
                <a:solidFill>
                  <a:srgbClr val="595959"/>
                </a:solidFill>
                <a:latin typeface="Arial"/>
                <a:cs typeface="Arial"/>
              </a:rPr>
              <a:t>For our activism to be an inclusive process. Without considering intersectionality, youth activism/youth movements will fail to include </a:t>
            </a:r>
            <a:r>
              <a:rPr lang="en-US" sz="2500" dirty="0" err="1">
                <a:solidFill>
                  <a:srgbClr val="595959"/>
                </a:solidFill>
                <a:latin typeface="Arial"/>
                <a:cs typeface="Arial"/>
              </a:rPr>
              <a:t>marginalised</a:t>
            </a:r>
            <a:r>
              <a:rPr lang="en-US" sz="2500" dirty="0">
                <a:solidFill>
                  <a:srgbClr val="595959"/>
                </a:solidFill>
                <a:latin typeface="Arial"/>
                <a:cs typeface="Arial"/>
              </a:rPr>
              <a:t> young people, including young LGBT persons, young people with disabilities, young sex workers, young migrants, young people living with HIV, young people who use drugs, young pregnant women, young people who have experienced sexual abuse, and others.</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0243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a:noFill/>
          </a:ln>
        </p:spPr>
        <p:txBody>
          <a:bodyPr>
            <a:normAutofit fontScale="90000"/>
          </a:bodyPr>
          <a:lstStyle/>
          <a:p>
            <a:pPr algn="l"/>
            <a:r>
              <a:rPr lang="en-US" sz="3600" b="1" dirty="0">
                <a:solidFill>
                  <a:srgbClr val="49176D"/>
                </a:solidFill>
                <a:latin typeface="Arial"/>
                <a:cs typeface="Arial"/>
              </a:rPr>
              <a:t>Why Intersectionality?</a:t>
            </a:r>
          </a:p>
        </p:txBody>
      </p:sp>
      <p:sp>
        <p:nvSpPr>
          <p:cNvPr id="11" name="Content Placeholder 10"/>
          <p:cNvSpPr>
            <a:spLocks noGrp="1"/>
          </p:cNvSpPr>
          <p:nvPr>
            <p:ph idx="1"/>
          </p:nvPr>
        </p:nvSpPr>
        <p:spPr>
          <a:xfrm>
            <a:off x="342900" y="1718621"/>
            <a:ext cx="8458200" cy="4708525"/>
          </a:xfrm>
        </p:spPr>
        <p:txBody>
          <a:bodyPr>
            <a:normAutofit/>
          </a:bodyPr>
          <a:lstStyle/>
          <a:p>
            <a:pPr>
              <a:lnSpc>
                <a:spcPct val="90000"/>
              </a:lnSpc>
              <a:defRPr/>
            </a:pPr>
            <a:r>
              <a:rPr lang="en-US" sz="2500" dirty="0">
                <a:solidFill>
                  <a:srgbClr val="595959"/>
                </a:solidFill>
                <a:latin typeface="Arial"/>
                <a:cs typeface="Arial"/>
              </a:rPr>
              <a:t>To go beyond saying youth are not a homogenous group, and to ensure that we do not obscure and </a:t>
            </a:r>
            <a:r>
              <a:rPr lang="en-US" sz="2500" dirty="0" err="1">
                <a:solidFill>
                  <a:srgbClr val="595959"/>
                </a:solidFill>
                <a:latin typeface="Arial"/>
                <a:cs typeface="Arial"/>
              </a:rPr>
              <a:t>invisibilise</a:t>
            </a:r>
            <a:r>
              <a:rPr lang="en-US" sz="2500" dirty="0">
                <a:solidFill>
                  <a:srgbClr val="595959"/>
                </a:solidFill>
                <a:latin typeface="Arial"/>
                <a:cs typeface="Arial"/>
              </a:rPr>
              <a:t> certain experiences and issues. </a:t>
            </a:r>
          </a:p>
          <a:p>
            <a:pPr>
              <a:lnSpc>
                <a:spcPct val="90000"/>
              </a:lnSpc>
              <a:defRPr/>
            </a:pPr>
            <a:r>
              <a:rPr lang="en-US" sz="2500" dirty="0">
                <a:solidFill>
                  <a:srgbClr val="595959"/>
                </a:solidFill>
                <a:latin typeface="Arial"/>
                <a:cs typeface="Arial"/>
              </a:rPr>
              <a:t>To fully </a:t>
            </a:r>
            <a:r>
              <a:rPr lang="en-US" sz="2500" dirty="0" err="1">
                <a:solidFill>
                  <a:srgbClr val="595959"/>
                </a:solidFill>
                <a:latin typeface="Arial"/>
                <a:cs typeface="Arial"/>
              </a:rPr>
              <a:t>recognise</a:t>
            </a:r>
            <a:r>
              <a:rPr lang="en-US" sz="2500" dirty="0">
                <a:solidFill>
                  <a:srgbClr val="595959"/>
                </a:solidFill>
                <a:latin typeface="Arial"/>
                <a:cs typeface="Arial"/>
              </a:rPr>
              <a:t> that young people have complex lives with multiple identities and thus, may face intersectional discrimination/oppression/</a:t>
            </a:r>
            <a:r>
              <a:rPr lang="en-US" sz="2500" dirty="0" err="1">
                <a:solidFill>
                  <a:srgbClr val="595959"/>
                </a:solidFill>
                <a:latin typeface="Arial"/>
                <a:cs typeface="Arial"/>
              </a:rPr>
              <a:t>marginalisation</a:t>
            </a:r>
            <a:r>
              <a:rPr lang="en-US" sz="2500" dirty="0">
                <a:solidFill>
                  <a:srgbClr val="595959"/>
                </a:solidFill>
                <a:latin typeface="Arial"/>
                <a:cs typeface="Arial"/>
              </a:rPr>
              <a:t>.</a:t>
            </a:r>
          </a:p>
          <a:p>
            <a:pPr>
              <a:lnSpc>
                <a:spcPct val="90000"/>
              </a:lnSpc>
              <a:defRPr/>
            </a:pPr>
            <a:r>
              <a:rPr lang="en-US" sz="2500" dirty="0">
                <a:solidFill>
                  <a:srgbClr val="595959"/>
                </a:solidFill>
                <a:latin typeface="Arial"/>
                <a:cs typeface="Arial"/>
              </a:rPr>
              <a:t>To link the basis for discrimination (e.g., gender, sexual orientation, age, etc.) to the social, economic, political, and legal environment that contributes to discrimination and structures experiences of privilege and oppression.</a:t>
            </a:r>
          </a:p>
        </p:txBody>
      </p:sp>
    </p:spTree>
    <p:extLst>
      <p:ext uri="{BB962C8B-B14F-4D97-AF65-F5344CB8AC3E}">
        <p14:creationId xmlns:p14="http://schemas.microsoft.com/office/powerpoint/2010/main" val="12025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a:noFill/>
          </a:ln>
        </p:spPr>
        <p:txBody>
          <a:bodyPr>
            <a:normAutofit fontScale="90000"/>
          </a:bodyPr>
          <a:lstStyle/>
          <a:p>
            <a:pPr algn="l"/>
            <a:r>
              <a:rPr lang="en-US" sz="3600" b="1" dirty="0">
                <a:solidFill>
                  <a:srgbClr val="49176D"/>
                </a:solidFill>
                <a:latin typeface="Arial"/>
                <a:cs typeface="Arial"/>
              </a:rPr>
              <a:t>Why Intersectionality?</a:t>
            </a:r>
          </a:p>
        </p:txBody>
      </p:sp>
      <p:sp>
        <p:nvSpPr>
          <p:cNvPr id="11" name="Content Placeholder 10"/>
          <p:cNvSpPr>
            <a:spLocks noGrp="1"/>
          </p:cNvSpPr>
          <p:nvPr>
            <p:ph idx="1"/>
          </p:nvPr>
        </p:nvSpPr>
        <p:spPr>
          <a:xfrm>
            <a:off x="457200" y="1375108"/>
            <a:ext cx="8229600" cy="4708525"/>
          </a:xfrm>
        </p:spPr>
        <p:txBody>
          <a:bodyPr>
            <a:normAutofit/>
          </a:bodyPr>
          <a:lstStyle/>
          <a:p>
            <a:pPr>
              <a:lnSpc>
                <a:spcPct val="90000"/>
              </a:lnSpc>
              <a:defRPr/>
            </a:pPr>
            <a:r>
              <a:rPr lang="en-US" sz="2500" dirty="0">
                <a:solidFill>
                  <a:srgbClr val="595959"/>
                </a:solidFill>
                <a:latin typeface="Arial"/>
                <a:cs typeface="Arial"/>
              </a:rPr>
              <a:t>To identify patterns of discrimination/oppression.</a:t>
            </a:r>
          </a:p>
          <a:p>
            <a:pPr>
              <a:lnSpc>
                <a:spcPct val="90000"/>
              </a:lnSpc>
              <a:defRPr/>
            </a:pPr>
            <a:r>
              <a:rPr lang="en-US" sz="2500" dirty="0">
                <a:solidFill>
                  <a:srgbClr val="595959"/>
                </a:solidFill>
                <a:latin typeface="Arial"/>
                <a:cs typeface="Arial"/>
              </a:rPr>
              <a:t>To understand the risks: </a:t>
            </a:r>
            <a:r>
              <a:rPr lang="en-US" sz="2500" dirty="0" err="1">
                <a:solidFill>
                  <a:srgbClr val="595959"/>
                </a:solidFill>
                <a:latin typeface="Arial"/>
                <a:cs typeface="Arial"/>
              </a:rPr>
              <a:t>marginalised</a:t>
            </a:r>
            <a:r>
              <a:rPr lang="en-US" sz="2500" dirty="0">
                <a:solidFill>
                  <a:srgbClr val="595959"/>
                </a:solidFill>
                <a:latin typeface="Arial"/>
                <a:cs typeface="Arial"/>
              </a:rPr>
              <a:t> young people run multiple risks when they challenge norms. For example, bisexual Muslim young women run the risk of being excluded from their patriarchal society for being women, from their own religious community for their sexual orientation, from the lesbian community for being bisexual, and from the majority society for being Muslim.</a:t>
            </a:r>
          </a:p>
        </p:txBody>
      </p:sp>
    </p:spTree>
    <p:extLst>
      <p:ext uri="{BB962C8B-B14F-4D97-AF65-F5344CB8AC3E}">
        <p14:creationId xmlns:p14="http://schemas.microsoft.com/office/powerpoint/2010/main" val="50090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a:noFill/>
          </a:ln>
        </p:spPr>
        <p:txBody>
          <a:bodyPr>
            <a:normAutofit fontScale="90000"/>
          </a:bodyPr>
          <a:lstStyle/>
          <a:p>
            <a:pPr algn="l"/>
            <a:r>
              <a:rPr lang="en-US" sz="3600" b="1" dirty="0">
                <a:solidFill>
                  <a:srgbClr val="49176D"/>
                </a:solidFill>
                <a:latin typeface="Arial"/>
                <a:cs typeface="Arial"/>
              </a:rPr>
              <a:t>Why Intersectionality?</a:t>
            </a:r>
          </a:p>
        </p:txBody>
      </p:sp>
      <p:sp>
        <p:nvSpPr>
          <p:cNvPr id="11" name="Content Placeholder 10"/>
          <p:cNvSpPr>
            <a:spLocks noGrp="1"/>
          </p:cNvSpPr>
          <p:nvPr>
            <p:ph idx="1"/>
          </p:nvPr>
        </p:nvSpPr>
        <p:spPr>
          <a:xfrm>
            <a:off x="457200" y="1226252"/>
            <a:ext cx="8229600" cy="4708525"/>
          </a:xfrm>
        </p:spPr>
        <p:txBody>
          <a:bodyPr>
            <a:normAutofit/>
          </a:bodyPr>
          <a:lstStyle/>
          <a:p>
            <a:pPr>
              <a:lnSpc>
                <a:spcPct val="90000"/>
              </a:lnSpc>
              <a:defRPr/>
            </a:pPr>
            <a:r>
              <a:rPr lang="en-US" sz="2500" dirty="0">
                <a:solidFill>
                  <a:srgbClr val="595959"/>
                </a:solidFill>
                <a:latin typeface="Arial"/>
                <a:cs typeface="Arial"/>
              </a:rPr>
              <a:t>For our advocacy and programming to consider the various ways that different systems of </a:t>
            </a:r>
            <a:r>
              <a:rPr lang="en-US" sz="2500" dirty="0" err="1">
                <a:solidFill>
                  <a:srgbClr val="595959"/>
                </a:solidFill>
                <a:latin typeface="Arial"/>
                <a:cs typeface="Arial"/>
              </a:rPr>
              <a:t>marginalisation</a:t>
            </a:r>
            <a:r>
              <a:rPr lang="en-US" sz="2500" dirty="0">
                <a:solidFill>
                  <a:srgbClr val="595959"/>
                </a:solidFill>
                <a:latin typeface="Arial"/>
                <a:cs typeface="Arial"/>
              </a:rPr>
              <a:t> &amp; oppression interact to </a:t>
            </a:r>
            <a:r>
              <a:rPr lang="en-US" sz="2500" dirty="0" err="1">
                <a:solidFill>
                  <a:srgbClr val="595959"/>
                </a:solidFill>
                <a:latin typeface="Arial"/>
                <a:cs typeface="Arial"/>
              </a:rPr>
              <a:t>marginalise</a:t>
            </a:r>
            <a:r>
              <a:rPr lang="en-US" sz="2500" dirty="0">
                <a:solidFill>
                  <a:srgbClr val="595959"/>
                </a:solidFill>
                <a:latin typeface="Arial"/>
                <a:cs typeface="Arial"/>
              </a:rPr>
              <a:t> various groups. How do these systems collude to prevent young people in all their diversity from being able to access opportunities, resources, and services and from being able to </a:t>
            </a:r>
            <a:r>
              <a:rPr lang="en-US" sz="2500" dirty="0" err="1">
                <a:solidFill>
                  <a:srgbClr val="595959"/>
                </a:solidFill>
                <a:latin typeface="Arial"/>
                <a:cs typeface="Arial"/>
              </a:rPr>
              <a:t>realise</a:t>
            </a:r>
            <a:r>
              <a:rPr lang="en-US" sz="2500" dirty="0">
                <a:solidFill>
                  <a:srgbClr val="595959"/>
                </a:solidFill>
                <a:latin typeface="Arial"/>
                <a:cs typeface="Arial"/>
              </a:rPr>
              <a:t> rights? </a:t>
            </a:r>
          </a:p>
          <a:p>
            <a:pPr>
              <a:lnSpc>
                <a:spcPct val="90000"/>
              </a:lnSpc>
              <a:defRPr/>
            </a:pPr>
            <a:r>
              <a:rPr lang="en-US" sz="2500" dirty="0">
                <a:solidFill>
                  <a:srgbClr val="595959"/>
                </a:solidFill>
                <a:latin typeface="Arial"/>
                <a:cs typeface="Arial"/>
              </a:rPr>
              <a:t>To understand that approaches/strategies/projects that work with one group of young people would not necessarily succeed for other </a:t>
            </a:r>
            <a:r>
              <a:rPr lang="en-US" sz="2500" dirty="0" err="1">
                <a:solidFill>
                  <a:srgbClr val="595959"/>
                </a:solidFill>
                <a:latin typeface="Arial"/>
                <a:cs typeface="Arial"/>
              </a:rPr>
              <a:t>marginalised</a:t>
            </a:r>
            <a:r>
              <a:rPr lang="en-US" sz="2500" dirty="0">
                <a:solidFill>
                  <a:srgbClr val="595959"/>
                </a:solidFill>
                <a:latin typeface="Arial"/>
                <a:cs typeface="Arial"/>
              </a:rPr>
              <a:t> groups.</a:t>
            </a:r>
          </a:p>
          <a:p>
            <a:pPr>
              <a:lnSpc>
                <a:spcPct val="90000"/>
              </a:lnSpc>
              <a:defRPr/>
            </a:pPr>
            <a:r>
              <a:rPr lang="en-US" sz="2500" dirty="0">
                <a:solidFill>
                  <a:srgbClr val="595959"/>
                </a:solidFill>
                <a:latin typeface="Arial"/>
                <a:cs typeface="Arial"/>
              </a:rPr>
              <a:t>To find ways to address these different barriers, and oppose and dismantle these power systems.</a:t>
            </a:r>
          </a:p>
          <a:p>
            <a:pPr>
              <a:lnSpc>
                <a:spcPct val="90000"/>
              </a:lnSpc>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11080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2" y="0"/>
            <a:ext cx="7931888" cy="1143000"/>
          </a:xfrm>
          <a:ln>
            <a:noFill/>
          </a:ln>
        </p:spPr>
        <p:txBody>
          <a:bodyPr>
            <a:normAutofit/>
          </a:bodyPr>
          <a:lstStyle/>
          <a:p>
            <a:pPr algn="l"/>
            <a:r>
              <a:rPr lang="en-US" sz="3600" b="1" dirty="0">
                <a:solidFill>
                  <a:srgbClr val="49176D"/>
                </a:solidFill>
                <a:latin typeface="Arial"/>
                <a:cs typeface="Arial"/>
              </a:rPr>
              <a:t>Some types of oppression</a:t>
            </a:r>
          </a:p>
        </p:txBody>
      </p:sp>
      <p:sp>
        <p:nvSpPr>
          <p:cNvPr id="11" name="Content Placeholder 10"/>
          <p:cNvSpPr>
            <a:spLocks noGrp="1"/>
          </p:cNvSpPr>
          <p:nvPr>
            <p:ph idx="1"/>
          </p:nvPr>
        </p:nvSpPr>
        <p:spPr>
          <a:xfrm>
            <a:off x="297712" y="1002323"/>
            <a:ext cx="8229600" cy="870902"/>
          </a:xfrm>
        </p:spPr>
        <p:txBody>
          <a:bodyPr>
            <a:normAutofit/>
          </a:bodyPr>
          <a:lstStyle/>
          <a:p>
            <a:pPr marL="0" indent="0">
              <a:lnSpc>
                <a:spcPct val="90000"/>
              </a:lnSpc>
              <a:buNone/>
              <a:defRPr/>
            </a:pPr>
            <a:r>
              <a:rPr lang="en-US" sz="2000" dirty="0">
                <a:solidFill>
                  <a:srgbClr val="595959"/>
                </a:solidFill>
                <a:latin typeface="Arial"/>
                <a:cs typeface="Arial"/>
              </a:rPr>
              <a:t>Systems of power where there are dominant and non-dominant groups</a:t>
            </a:r>
          </a:p>
          <a:p>
            <a:pPr marL="0" indent="0">
              <a:lnSpc>
                <a:spcPct val="90000"/>
              </a:lnSpc>
              <a:buNone/>
              <a:defRPr/>
            </a:pPr>
            <a:endParaRPr lang="en-US" sz="2500" dirty="0">
              <a:solidFill>
                <a:srgbClr val="595959"/>
              </a:solidFill>
              <a:latin typeface="Arial"/>
              <a:cs typeface="Arial"/>
            </a:endParaRPr>
          </a:p>
          <a:p>
            <a:pPr marL="0" indent="0">
              <a:lnSpc>
                <a:spcPct val="90000"/>
              </a:lnSpc>
              <a:buNone/>
              <a:defRPr/>
            </a:pPr>
            <a:endParaRPr lang="en-US" sz="2500" dirty="0">
              <a:solidFill>
                <a:srgbClr val="595959"/>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469827157"/>
              </p:ext>
            </p:extLst>
          </p:nvPr>
        </p:nvGraphicFramePr>
        <p:xfrm>
          <a:off x="297712" y="1561670"/>
          <a:ext cx="8548577" cy="8138160"/>
        </p:xfrm>
        <a:graphic>
          <a:graphicData uri="http://schemas.openxmlformats.org/drawingml/2006/table">
            <a:tbl>
              <a:tblPr firstRow="1" bandRow="1">
                <a:tableStyleId>{5C22544A-7EE6-4342-B048-85BDC9FD1C3A}</a:tableStyleId>
              </a:tblPr>
              <a:tblGrid>
                <a:gridCol w="1556226">
                  <a:extLst>
                    <a:ext uri="{9D8B030D-6E8A-4147-A177-3AD203B41FA5}">
                      <a16:colId xmlns:a16="http://schemas.microsoft.com/office/drawing/2014/main" val="20000"/>
                    </a:ext>
                  </a:extLst>
                </a:gridCol>
                <a:gridCol w="1726771">
                  <a:extLst>
                    <a:ext uri="{9D8B030D-6E8A-4147-A177-3AD203B41FA5}">
                      <a16:colId xmlns:a16="http://schemas.microsoft.com/office/drawing/2014/main" val="20001"/>
                    </a:ext>
                  </a:extLst>
                </a:gridCol>
                <a:gridCol w="2536859">
                  <a:extLst>
                    <a:ext uri="{9D8B030D-6E8A-4147-A177-3AD203B41FA5}">
                      <a16:colId xmlns:a16="http://schemas.microsoft.com/office/drawing/2014/main" val="20002"/>
                    </a:ext>
                  </a:extLst>
                </a:gridCol>
                <a:gridCol w="2728721">
                  <a:extLst>
                    <a:ext uri="{9D8B030D-6E8A-4147-A177-3AD203B41FA5}">
                      <a16:colId xmlns:a16="http://schemas.microsoft.com/office/drawing/2014/main" val="20003"/>
                    </a:ext>
                  </a:extLst>
                </a:gridCol>
              </a:tblGrid>
              <a:tr h="397737">
                <a:tc>
                  <a:txBody>
                    <a:bodyPr/>
                    <a:lstStyle/>
                    <a:p>
                      <a:r>
                        <a:rPr lang="en-US" dirty="0"/>
                        <a:t>Dimensions of Diversity</a:t>
                      </a:r>
                    </a:p>
                  </a:txBody>
                  <a:tcPr/>
                </a:tc>
                <a:tc>
                  <a:txBody>
                    <a:bodyPr/>
                    <a:lstStyle/>
                    <a:p>
                      <a:r>
                        <a:rPr lang="en-US" dirty="0"/>
                        <a:t>“ism”</a:t>
                      </a:r>
                    </a:p>
                  </a:txBody>
                  <a:tcPr/>
                </a:tc>
                <a:tc>
                  <a:txBody>
                    <a:bodyPr/>
                    <a:lstStyle/>
                    <a:p>
                      <a:r>
                        <a:rPr lang="en-US" dirty="0"/>
                        <a:t>Dominant Group/s</a:t>
                      </a:r>
                    </a:p>
                  </a:txBody>
                  <a:tcPr/>
                </a:tc>
                <a:tc>
                  <a:txBody>
                    <a:bodyPr/>
                    <a:lstStyle/>
                    <a:p>
                      <a:r>
                        <a:rPr lang="en-US" dirty="0"/>
                        <a:t>Non-dominant Group/s</a:t>
                      </a:r>
                    </a:p>
                  </a:txBody>
                  <a:tcPr/>
                </a:tc>
                <a:extLst>
                  <a:ext uri="{0D108BD9-81ED-4DB2-BD59-A6C34878D82A}">
                    <a16:rowId xmlns:a16="http://schemas.microsoft.com/office/drawing/2014/main" val="10000"/>
                  </a:ext>
                </a:extLst>
              </a:tr>
              <a:tr h="738655">
                <a:tc>
                  <a:txBody>
                    <a:bodyPr/>
                    <a:lstStyle/>
                    <a:p>
                      <a:r>
                        <a:rPr lang="en-US"/>
                        <a:t>Ability</a:t>
                      </a:r>
                      <a:endParaRPr lang="en-US" dirty="0"/>
                    </a:p>
                  </a:txBody>
                  <a:tcPr/>
                </a:tc>
                <a:tc>
                  <a:txBody>
                    <a:bodyPr/>
                    <a:lstStyle/>
                    <a:p>
                      <a:r>
                        <a:rPr lang="en-US" dirty="0"/>
                        <a:t>Ableism</a:t>
                      </a:r>
                    </a:p>
                  </a:txBody>
                  <a:tcPr/>
                </a:tc>
                <a:tc>
                  <a:txBody>
                    <a:bodyPr/>
                    <a:lstStyle/>
                    <a:p>
                      <a:r>
                        <a:rPr lang="en-US" dirty="0"/>
                        <a:t>Able-bodied people,</a:t>
                      </a:r>
                      <a:r>
                        <a:rPr lang="en-US" baseline="0" dirty="0"/>
                        <a:t> people of “sound” mind</a:t>
                      </a:r>
                      <a:endParaRPr lang="en-US" dirty="0"/>
                    </a:p>
                  </a:txBody>
                  <a:tcPr/>
                </a:tc>
                <a:tc>
                  <a:txBody>
                    <a:bodyPr/>
                    <a:lstStyle/>
                    <a:p>
                      <a:r>
                        <a:rPr lang="en-US" dirty="0"/>
                        <a:t>People with disabilities (physical, mental, psychosocial, learning, etc.)</a:t>
                      </a:r>
                    </a:p>
                  </a:txBody>
                  <a:tcPr/>
                </a:tc>
                <a:extLst>
                  <a:ext uri="{0D108BD9-81ED-4DB2-BD59-A6C34878D82A}">
                    <a16:rowId xmlns:a16="http://schemas.microsoft.com/office/drawing/2014/main" val="10001"/>
                  </a:ext>
                </a:extLst>
              </a:tr>
              <a:tr h="568196">
                <a:tc>
                  <a:txBody>
                    <a:bodyPr/>
                    <a:lstStyle/>
                    <a:p>
                      <a:r>
                        <a:rPr lang="en-US"/>
                        <a:t>Age</a:t>
                      </a:r>
                      <a:endParaRPr lang="en-US" dirty="0"/>
                    </a:p>
                  </a:txBody>
                  <a:tcPr/>
                </a:tc>
                <a:tc>
                  <a:txBody>
                    <a:bodyPr/>
                    <a:lstStyle/>
                    <a:p>
                      <a:r>
                        <a:rPr lang="en-US" dirty="0"/>
                        <a:t>Ageism</a:t>
                      </a:r>
                    </a:p>
                  </a:txBody>
                  <a:tcPr/>
                </a:tc>
                <a:tc>
                  <a:txBody>
                    <a:bodyPr/>
                    <a:lstStyle/>
                    <a:p>
                      <a:r>
                        <a:rPr lang="en-US"/>
                        <a:t>(context-dependent) </a:t>
                      </a:r>
                    </a:p>
                    <a:p>
                      <a:r>
                        <a:rPr lang="en-US"/>
                        <a:t>Adults</a:t>
                      </a:r>
                    </a:p>
                    <a:p>
                      <a:r>
                        <a:rPr lang="en-US"/>
                        <a:t>Young People</a:t>
                      </a:r>
                      <a:endParaRPr lang="en-US" dirty="0"/>
                    </a:p>
                  </a:txBody>
                  <a:tcPr/>
                </a:tc>
                <a:tc>
                  <a:txBody>
                    <a:bodyPr/>
                    <a:lstStyle/>
                    <a:p>
                      <a:endParaRPr lang="en-US"/>
                    </a:p>
                    <a:p>
                      <a:r>
                        <a:rPr lang="en-US"/>
                        <a:t>Children</a:t>
                      </a:r>
                      <a:r>
                        <a:rPr lang="en-US" baseline="0"/>
                        <a:t> and adolescents</a:t>
                      </a:r>
                    </a:p>
                    <a:p>
                      <a:r>
                        <a:rPr lang="en-US" baseline="0"/>
                        <a:t>Elderly</a:t>
                      </a:r>
                      <a:endParaRPr lang="en-US" dirty="0"/>
                    </a:p>
                  </a:txBody>
                  <a:tcPr/>
                </a:tc>
                <a:extLst>
                  <a:ext uri="{0D108BD9-81ED-4DB2-BD59-A6C34878D82A}">
                    <a16:rowId xmlns:a16="http://schemas.microsoft.com/office/drawing/2014/main" val="10002"/>
                  </a:ext>
                </a:extLst>
              </a:tr>
              <a:tr h="568196">
                <a:tc>
                  <a:txBody>
                    <a:bodyPr/>
                    <a:lstStyle/>
                    <a:p>
                      <a:r>
                        <a:rPr lang="en-US"/>
                        <a:t>Body</a:t>
                      </a:r>
                      <a:r>
                        <a:rPr lang="en-US" baseline="0"/>
                        <a:t> Size</a:t>
                      </a:r>
                      <a:endParaRPr lang="en-US" dirty="0"/>
                    </a:p>
                  </a:txBody>
                  <a:tcPr/>
                </a:tc>
                <a:tc>
                  <a:txBody>
                    <a:bodyPr/>
                    <a:lstStyle/>
                    <a:p>
                      <a:r>
                        <a:rPr lang="en-US"/>
                        <a:t>Sizeism</a:t>
                      </a:r>
                      <a:endParaRPr lang="en-US" dirty="0"/>
                    </a:p>
                  </a:txBody>
                  <a:tcPr/>
                </a:tc>
                <a:tc>
                  <a:txBody>
                    <a:bodyPr/>
                    <a:lstStyle/>
                    <a:p>
                      <a:r>
                        <a:rPr lang="en-US"/>
                        <a:t>“Slim” people</a:t>
                      </a:r>
                      <a:endParaRPr lang="en-US" dirty="0"/>
                    </a:p>
                  </a:txBody>
                  <a:tcPr/>
                </a:tc>
                <a:tc>
                  <a:txBody>
                    <a:bodyPr/>
                    <a:lstStyle/>
                    <a:p>
                      <a:r>
                        <a:rPr lang="en-US"/>
                        <a:t>People labelled as overweight, people of short stature</a:t>
                      </a:r>
                      <a:endParaRPr lang="en-US" dirty="0"/>
                    </a:p>
                  </a:txBody>
                  <a:tcPr/>
                </a:tc>
                <a:extLst>
                  <a:ext uri="{0D108BD9-81ED-4DB2-BD59-A6C34878D82A}">
                    <a16:rowId xmlns:a16="http://schemas.microsoft.com/office/drawing/2014/main" val="10003"/>
                  </a:ext>
                </a:extLst>
              </a:tr>
              <a:tr h="568196">
                <a:tc>
                  <a:txBody>
                    <a:bodyPr/>
                    <a:lstStyle/>
                    <a:p>
                      <a:r>
                        <a:rPr lang="en-US"/>
                        <a:t>Education</a:t>
                      </a:r>
                      <a:endParaRPr lang="en-US" dirty="0"/>
                    </a:p>
                  </a:txBody>
                  <a:tcPr/>
                </a:tc>
                <a:tc>
                  <a:txBody>
                    <a:bodyPr/>
                    <a:lstStyle/>
                    <a:p>
                      <a:r>
                        <a:rPr lang="en-US"/>
                        <a:t>Elitism</a:t>
                      </a:r>
                      <a:endParaRPr lang="en-US" dirty="0"/>
                    </a:p>
                  </a:txBody>
                  <a:tcPr/>
                </a:tc>
                <a:tc>
                  <a:txBody>
                    <a:bodyPr/>
                    <a:lstStyle/>
                    <a:p>
                      <a:r>
                        <a:rPr lang="en-US" dirty="0"/>
                        <a:t>Formally educated persons</a:t>
                      </a:r>
                    </a:p>
                  </a:txBody>
                  <a:tcPr/>
                </a:tc>
                <a:tc>
                  <a:txBody>
                    <a:bodyPr/>
                    <a:lstStyle/>
                    <a:p>
                      <a:r>
                        <a:rPr lang="en-US"/>
                        <a:t>Informally educated persons</a:t>
                      </a:r>
                      <a:r>
                        <a:rPr lang="en-US" baseline="0"/>
                        <a:t>,</a:t>
                      </a:r>
                      <a:r>
                        <a:rPr lang="en-US"/>
                        <a:t> non-literate persons</a:t>
                      </a:r>
                      <a:endParaRPr lang="en-US" dirty="0"/>
                    </a:p>
                  </a:txBody>
                  <a:tcPr/>
                </a:tc>
                <a:extLst>
                  <a:ext uri="{0D108BD9-81ED-4DB2-BD59-A6C34878D82A}">
                    <a16:rowId xmlns:a16="http://schemas.microsoft.com/office/drawing/2014/main" val="10004"/>
                  </a:ext>
                </a:extLst>
              </a:tr>
              <a:tr h="3977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Gender</a:t>
                      </a:r>
                      <a:endParaRPr lang="en-US" dirty="0"/>
                    </a:p>
                  </a:txBody>
                  <a:tcPr/>
                </a:tc>
                <a:tc>
                  <a:txBody>
                    <a:bodyPr/>
                    <a:lstStyle/>
                    <a:p>
                      <a:r>
                        <a:rPr lang="en-US"/>
                        <a:t>Sexism</a:t>
                      </a:r>
                      <a:endParaRPr lang="en-US" dirty="0"/>
                    </a:p>
                  </a:txBody>
                  <a:tcPr/>
                </a:tc>
                <a:tc>
                  <a:txBody>
                    <a:bodyPr/>
                    <a:lstStyle/>
                    <a:p>
                      <a:r>
                        <a:rPr lang="en-US"/>
                        <a:t>Men, gender-conforming persons</a:t>
                      </a:r>
                      <a:endParaRPr lang="en-US" dirty="0"/>
                    </a:p>
                  </a:txBody>
                  <a:tcPr/>
                </a:tc>
                <a:tc>
                  <a:txBody>
                    <a:bodyPr/>
                    <a:lstStyle/>
                    <a:p>
                      <a:r>
                        <a:rPr lang="en-US" dirty="0"/>
                        <a:t>Women, non-gender confirming persons</a:t>
                      </a:r>
                    </a:p>
                  </a:txBody>
                  <a:tcPr/>
                </a:tc>
                <a:extLst>
                  <a:ext uri="{0D108BD9-81ED-4DB2-BD59-A6C34878D82A}">
                    <a16:rowId xmlns:a16="http://schemas.microsoft.com/office/drawing/2014/main" val="10005"/>
                  </a:ext>
                </a:extLst>
              </a:tr>
              <a:tr h="2272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Cissexism</a:t>
                      </a:r>
                    </a:p>
                  </a:txBody>
                  <a:tcPr/>
                </a:tc>
                <a:tc>
                  <a:txBody>
                    <a:bodyPr/>
                    <a:lstStyle/>
                    <a:p>
                      <a:r>
                        <a:rPr lang="en-US" dirty="0"/>
                        <a:t>Cisgender people</a:t>
                      </a:r>
                    </a:p>
                  </a:txBody>
                  <a:tcPr/>
                </a:tc>
                <a:tc>
                  <a:txBody>
                    <a:bodyPr/>
                    <a:lstStyle/>
                    <a:p>
                      <a:r>
                        <a:rPr lang="en-US" dirty="0"/>
                        <a:t>Transgender persons</a:t>
                      </a:r>
                    </a:p>
                  </a:txBody>
                  <a:tcPr/>
                </a:tc>
                <a:extLst>
                  <a:ext uri="{0D108BD9-81ED-4DB2-BD59-A6C34878D82A}">
                    <a16:rowId xmlns:a16="http://schemas.microsoft.com/office/drawing/2014/main" val="10006"/>
                  </a:ext>
                </a:extLst>
              </a:tr>
              <a:tr h="397737">
                <a:tc>
                  <a:txBody>
                    <a:bodyPr/>
                    <a:lstStyle/>
                    <a:p>
                      <a:r>
                        <a:rPr lang="en-US" dirty="0"/>
                        <a:t>National Origin</a:t>
                      </a:r>
                    </a:p>
                  </a:txBody>
                  <a:tcPr/>
                </a:tc>
                <a:tc>
                  <a:txBody>
                    <a:bodyPr/>
                    <a:lstStyle/>
                    <a:p>
                      <a:r>
                        <a:rPr lang="en-US" dirty="0"/>
                        <a:t>Ethnocentrism</a:t>
                      </a:r>
                    </a:p>
                  </a:txBody>
                  <a:tcPr/>
                </a:tc>
                <a:tc>
                  <a:txBody>
                    <a:bodyPr/>
                    <a:lstStyle/>
                    <a:p>
                      <a:r>
                        <a:rPr lang="en-US" dirty="0"/>
                        <a:t>Citizens</a:t>
                      </a:r>
                    </a:p>
                  </a:txBody>
                  <a:tcPr/>
                </a:tc>
                <a:tc>
                  <a:txBody>
                    <a:bodyPr/>
                    <a:lstStyle/>
                    <a:p>
                      <a:r>
                        <a:rPr lang="en-US" dirty="0"/>
                        <a:t>Migrants,</a:t>
                      </a:r>
                      <a:r>
                        <a:rPr lang="en-US" baseline="0" dirty="0"/>
                        <a:t> refugees</a:t>
                      </a:r>
                      <a:endParaRPr lang="en-US" dirty="0"/>
                    </a:p>
                  </a:txBody>
                  <a:tcPr/>
                </a:tc>
                <a:extLst>
                  <a:ext uri="{0D108BD9-81ED-4DB2-BD59-A6C34878D82A}">
                    <a16:rowId xmlns:a16="http://schemas.microsoft.com/office/drawing/2014/main" val="10007"/>
                  </a:ext>
                </a:extLst>
              </a:tr>
              <a:tr h="227278">
                <a:tc>
                  <a:txBody>
                    <a:bodyPr/>
                    <a:lstStyle/>
                    <a:p>
                      <a:r>
                        <a:rPr lang="en-US" dirty="0"/>
                        <a:t>Race</a:t>
                      </a:r>
                    </a:p>
                  </a:txBody>
                  <a:tcPr/>
                </a:tc>
                <a:tc>
                  <a:txBody>
                    <a:bodyPr/>
                    <a:lstStyle/>
                    <a:p>
                      <a:r>
                        <a:rPr lang="en-US" dirty="0"/>
                        <a:t>Racism</a:t>
                      </a:r>
                    </a:p>
                  </a:txBody>
                  <a:tcPr/>
                </a:tc>
                <a:tc>
                  <a:txBody>
                    <a:bodyPr/>
                    <a:lstStyle/>
                    <a:p>
                      <a:r>
                        <a:rPr lang="en-US" dirty="0"/>
                        <a:t>Caucasians</a:t>
                      </a:r>
                    </a:p>
                  </a:txBody>
                  <a:tcPr/>
                </a:tc>
                <a:tc>
                  <a:txBody>
                    <a:bodyPr/>
                    <a:lstStyle/>
                    <a:p>
                      <a:r>
                        <a:rPr lang="en-US" dirty="0"/>
                        <a:t>People</a:t>
                      </a:r>
                      <a:r>
                        <a:rPr lang="en-US" baseline="0" dirty="0"/>
                        <a:t> of </a:t>
                      </a:r>
                      <a:r>
                        <a:rPr lang="en-US" baseline="0" dirty="0" err="1"/>
                        <a:t>colour</a:t>
                      </a:r>
                      <a:endParaRPr lang="en-US" dirty="0"/>
                    </a:p>
                  </a:txBody>
                  <a:tcPr/>
                </a:tc>
                <a:extLst>
                  <a:ext uri="{0D108BD9-81ED-4DB2-BD59-A6C34878D82A}">
                    <a16:rowId xmlns:a16="http://schemas.microsoft.com/office/drawing/2014/main" val="10008"/>
                  </a:ext>
                </a:extLst>
              </a:tr>
              <a:tr h="568196">
                <a:tc>
                  <a:txBody>
                    <a:bodyPr/>
                    <a:lstStyle/>
                    <a:p>
                      <a:r>
                        <a:rPr lang="en-US" dirty="0"/>
                        <a:t>Religion</a:t>
                      </a:r>
                    </a:p>
                  </a:txBody>
                  <a:tcPr/>
                </a:tc>
                <a:tc>
                  <a:txBody>
                    <a:bodyPr/>
                    <a:lstStyle/>
                    <a:p>
                      <a:r>
                        <a:rPr lang="en-US" dirty="0"/>
                        <a:t>Religious</a:t>
                      </a:r>
                      <a:r>
                        <a:rPr lang="en-US" baseline="0" dirty="0"/>
                        <a:t> Oppression</a:t>
                      </a:r>
                      <a:endParaRPr lang="en-US" dirty="0"/>
                    </a:p>
                  </a:txBody>
                  <a:tcPr/>
                </a:tc>
                <a:tc>
                  <a:txBody>
                    <a:bodyPr/>
                    <a:lstStyle/>
                    <a:p>
                      <a:r>
                        <a:rPr lang="en-US" dirty="0"/>
                        <a:t>People</a:t>
                      </a:r>
                      <a:r>
                        <a:rPr lang="en-US" baseline="0" dirty="0"/>
                        <a:t> from d</a:t>
                      </a:r>
                      <a:r>
                        <a:rPr lang="en-US" dirty="0"/>
                        <a:t>ominant religions (</a:t>
                      </a:r>
                      <a:r>
                        <a:rPr lang="en-US" dirty="0" err="1"/>
                        <a:t>e.g</a:t>
                      </a:r>
                      <a:r>
                        <a:rPr lang="en-US" dirty="0"/>
                        <a:t>, Hindus</a:t>
                      </a:r>
                      <a:r>
                        <a:rPr lang="en-US" baseline="0" dirty="0"/>
                        <a:t> in India)</a:t>
                      </a:r>
                      <a:endParaRPr lang="en-US" dirty="0"/>
                    </a:p>
                  </a:txBody>
                  <a:tcPr/>
                </a:tc>
                <a:tc>
                  <a:txBody>
                    <a:bodyPr/>
                    <a:lstStyle/>
                    <a:p>
                      <a:r>
                        <a:rPr lang="en-US" dirty="0"/>
                        <a:t>People</a:t>
                      </a:r>
                      <a:r>
                        <a:rPr lang="en-US" baseline="0" dirty="0"/>
                        <a:t> from n</a:t>
                      </a:r>
                      <a:r>
                        <a:rPr lang="en-US" dirty="0"/>
                        <a:t>on-dominant religions</a:t>
                      </a:r>
                      <a:r>
                        <a:rPr lang="en-US" baseline="0" dirty="0"/>
                        <a:t> (e.g., Muslims in India)</a:t>
                      </a:r>
                      <a:endParaRPr lang="en-US" dirty="0"/>
                    </a:p>
                  </a:txBody>
                  <a:tcPr/>
                </a:tc>
                <a:extLst>
                  <a:ext uri="{0D108BD9-81ED-4DB2-BD59-A6C34878D82A}">
                    <a16:rowId xmlns:a16="http://schemas.microsoft.com/office/drawing/2014/main" val="10009"/>
                  </a:ext>
                </a:extLst>
              </a:tr>
              <a:tr h="397737">
                <a:tc>
                  <a:txBody>
                    <a:bodyPr/>
                    <a:lstStyle/>
                    <a:p>
                      <a:r>
                        <a:rPr lang="en-US" dirty="0"/>
                        <a:t>Sexual</a:t>
                      </a:r>
                      <a:r>
                        <a:rPr lang="en-US" baseline="0" dirty="0"/>
                        <a:t> Orientation</a:t>
                      </a:r>
                      <a:endParaRPr lang="en-US" dirty="0"/>
                    </a:p>
                  </a:txBody>
                  <a:tcPr/>
                </a:tc>
                <a:tc>
                  <a:txBody>
                    <a:bodyPr/>
                    <a:lstStyle/>
                    <a:p>
                      <a:r>
                        <a:rPr lang="en-US" dirty="0"/>
                        <a:t>Heterosexism</a:t>
                      </a:r>
                    </a:p>
                  </a:txBody>
                  <a:tcPr/>
                </a:tc>
                <a:tc>
                  <a:txBody>
                    <a:bodyPr/>
                    <a:lstStyle/>
                    <a:p>
                      <a:r>
                        <a:rPr lang="en-US" dirty="0"/>
                        <a:t>Heterosexuals</a:t>
                      </a:r>
                    </a:p>
                  </a:txBody>
                  <a:tcPr/>
                </a:tc>
                <a:tc>
                  <a:txBody>
                    <a:bodyPr/>
                    <a:lstStyle/>
                    <a:p>
                      <a:r>
                        <a:rPr lang="en-US" dirty="0"/>
                        <a:t>Homosexuals, LGBTQI people</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541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2" y="0"/>
            <a:ext cx="7931888" cy="1143000"/>
          </a:xfrm>
          <a:ln>
            <a:noFill/>
          </a:ln>
        </p:spPr>
        <p:txBody>
          <a:bodyPr>
            <a:normAutofit/>
          </a:bodyPr>
          <a:lstStyle/>
          <a:p>
            <a:pPr algn="l"/>
            <a:r>
              <a:rPr lang="en-US" sz="3600" b="1" dirty="0">
                <a:solidFill>
                  <a:srgbClr val="49176D"/>
                </a:solidFill>
                <a:latin typeface="Arial"/>
                <a:cs typeface="Arial"/>
              </a:rPr>
              <a:t>Some types of oppression</a:t>
            </a:r>
          </a:p>
        </p:txBody>
      </p:sp>
      <p:graphicFrame>
        <p:nvGraphicFramePr>
          <p:cNvPr id="6" name="Content Placeholder 5">
            <a:extLst>
              <a:ext uri="{FF2B5EF4-FFF2-40B4-BE49-F238E27FC236}">
                <a16:creationId xmlns:a16="http://schemas.microsoft.com/office/drawing/2014/main" id="{260A0328-0B21-49C9-9957-B6461B612738}"/>
              </a:ext>
            </a:extLst>
          </p:cNvPr>
          <p:cNvGraphicFramePr>
            <a:graphicFrameLocks noGrp="1"/>
          </p:cNvGraphicFramePr>
          <p:nvPr>
            <p:ph idx="1"/>
            <p:extLst>
              <p:ext uri="{D42A27DB-BD31-4B8C-83A1-F6EECF244321}">
                <p14:modId xmlns:p14="http://schemas.microsoft.com/office/powerpoint/2010/main" val="695424962"/>
              </p:ext>
            </p:extLst>
          </p:nvPr>
        </p:nvGraphicFramePr>
        <p:xfrm>
          <a:off x="297712" y="1249680"/>
          <a:ext cx="8548577" cy="2926080"/>
        </p:xfrm>
        <a:graphic>
          <a:graphicData uri="http://schemas.openxmlformats.org/drawingml/2006/table">
            <a:tbl>
              <a:tblPr firstRow="1" bandRow="1">
                <a:tableStyleId>{5C22544A-7EE6-4342-B048-85BDC9FD1C3A}</a:tableStyleId>
              </a:tblPr>
              <a:tblGrid>
                <a:gridCol w="1556226">
                  <a:extLst>
                    <a:ext uri="{9D8B030D-6E8A-4147-A177-3AD203B41FA5}">
                      <a16:colId xmlns:a16="http://schemas.microsoft.com/office/drawing/2014/main" val="4220024517"/>
                    </a:ext>
                  </a:extLst>
                </a:gridCol>
                <a:gridCol w="1726771">
                  <a:extLst>
                    <a:ext uri="{9D8B030D-6E8A-4147-A177-3AD203B41FA5}">
                      <a16:colId xmlns:a16="http://schemas.microsoft.com/office/drawing/2014/main" val="2247225695"/>
                    </a:ext>
                  </a:extLst>
                </a:gridCol>
                <a:gridCol w="2536859">
                  <a:extLst>
                    <a:ext uri="{9D8B030D-6E8A-4147-A177-3AD203B41FA5}">
                      <a16:colId xmlns:a16="http://schemas.microsoft.com/office/drawing/2014/main" val="1694982849"/>
                    </a:ext>
                  </a:extLst>
                </a:gridCol>
                <a:gridCol w="2728721">
                  <a:extLst>
                    <a:ext uri="{9D8B030D-6E8A-4147-A177-3AD203B41FA5}">
                      <a16:colId xmlns:a16="http://schemas.microsoft.com/office/drawing/2014/main" val="1166530559"/>
                    </a:ext>
                  </a:extLst>
                </a:gridCol>
              </a:tblGrid>
              <a:tr h="2272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Cissexism</a:t>
                      </a:r>
                    </a:p>
                  </a:txBody>
                  <a:tcPr/>
                </a:tc>
                <a:tc>
                  <a:txBody>
                    <a:bodyPr/>
                    <a:lstStyle/>
                    <a:p>
                      <a:r>
                        <a:rPr lang="en-US" dirty="0"/>
                        <a:t>Cisgender people</a:t>
                      </a:r>
                    </a:p>
                  </a:txBody>
                  <a:tcPr/>
                </a:tc>
                <a:tc>
                  <a:txBody>
                    <a:bodyPr/>
                    <a:lstStyle/>
                    <a:p>
                      <a:r>
                        <a:rPr lang="en-US" dirty="0"/>
                        <a:t>Transgender persons</a:t>
                      </a:r>
                    </a:p>
                  </a:txBody>
                  <a:tcPr/>
                </a:tc>
                <a:extLst>
                  <a:ext uri="{0D108BD9-81ED-4DB2-BD59-A6C34878D82A}">
                    <a16:rowId xmlns:a16="http://schemas.microsoft.com/office/drawing/2014/main" val="463231675"/>
                  </a:ext>
                </a:extLst>
              </a:tr>
              <a:tr h="397737">
                <a:tc>
                  <a:txBody>
                    <a:bodyPr/>
                    <a:lstStyle/>
                    <a:p>
                      <a:r>
                        <a:rPr lang="en-US" dirty="0"/>
                        <a:t>National Origin</a:t>
                      </a:r>
                    </a:p>
                  </a:txBody>
                  <a:tcPr/>
                </a:tc>
                <a:tc>
                  <a:txBody>
                    <a:bodyPr/>
                    <a:lstStyle/>
                    <a:p>
                      <a:r>
                        <a:rPr lang="en-US" dirty="0"/>
                        <a:t>Ethnocentrism</a:t>
                      </a:r>
                    </a:p>
                  </a:txBody>
                  <a:tcPr/>
                </a:tc>
                <a:tc>
                  <a:txBody>
                    <a:bodyPr/>
                    <a:lstStyle/>
                    <a:p>
                      <a:r>
                        <a:rPr lang="en-US" dirty="0"/>
                        <a:t>Citizens</a:t>
                      </a:r>
                    </a:p>
                  </a:txBody>
                  <a:tcPr/>
                </a:tc>
                <a:tc>
                  <a:txBody>
                    <a:bodyPr/>
                    <a:lstStyle/>
                    <a:p>
                      <a:r>
                        <a:rPr lang="en-US" dirty="0"/>
                        <a:t>Migrants,</a:t>
                      </a:r>
                      <a:r>
                        <a:rPr lang="en-US" baseline="0" dirty="0"/>
                        <a:t> refugees</a:t>
                      </a:r>
                      <a:endParaRPr lang="en-US" dirty="0"/>
                    </a:p>
                  </a:txBody>
                  <a:tcPr/>
                </a:tc>
                <a:extLst>
                  <a:ext uri="{0D108BD9-81ED-4DB2-BD59-A6C34878D82A}">
                    <a16:rowId xmlns:a16="http://schemas.microsoft.com/office/drawing/2014/main" val="2670264037"/>
                  </a:ext>
                </a:extLst>
              </a:tr>
              <a:tr h="227278">
                <a:tc>
                  <a:txBody>
                    <a:bodyPr/>
                    <a:lstStyle/>
                    <a:p>
                      <a:r>
                        <a:rPr lang="en-US" dirty="0"/>
                        <a:t>Race</a:t>
                      </a:r>
                    </a:p>
                  </a:txBody>
                  <a:tcPr/>
                </a:tc>
                <a:tc>
                  <a:txBody>
                    <a:bodyPr/>
                    <a:lstStyle/>
                    <a:p>
                      <a:r>
                        <a:rPr lang="en-US" dirty="0"/>
                        <a:t>Racism</a:t>
                      </a:r>
                    </a:p>
                  </a:txBody>
                  <a:tcPr/>
                </a:tc>
                <a:tc>
                  <a:txBody>
                    <a:bodyPr/>
                    <a:lstStyle/>
                    <a:p>
                      <a:r>
                        <a:rPr lang="en-US" dirty="0"/>
                        <a:t>Caucasians</a:t>
                      </a:r>
                    </a:p>
                  </a:txBody>
                  <a:tcPr/>
                </a:tc>
                <a:tc>
                  <a:txBody>
                    <a:bodyPr/>
                    <a:lstStyle/>
                    <a:p>
                      <a:r>
                        <a:rPr lang="en-US" dirty="0"/>
                        <a:t>People</a:t>
                      </a:r>
                      <a:r>
                        <a:rPr lang="en-US" baseline="0" dirty="0"/>
                        <a:t> of </a:t>
                      </a:r>
                      <a:r>
                        <a:rPr lang="en-US" baseline="0" dirty="0" err="1"/>
                        <a:t>colour</a:t>
                      </a:r>
                      <a:endParaRPr lang="en-US" dirty="0"/>
                    </a:p>
                  </a:txBody>
                  <a:tcPr/>
                </a:tc>
                <a:extLst>
                  <a:ext uri="{0D108BD9-81ED-4DB2-BD59-A6C34878D82A}">
                    <a16:rowId xmlns:a16="http://schemas.microsoft.com/office/drawing/2014/main" val="2618202653"/>
                  </a:ext>
                </a:extLst>
              </a:tr>
              <a:tr h="568196">
                <a:tc>
                  <a:txBody>
                    <a:bodyPr/>
                    <a:lstStyle/>
                    <a:p>
                      <a:r>
                        <a:rPr lang="en-US" dirty="0"/>
                        <a:t>Religion</a:t>
                      </a:r>
                    </a:p>
                  </a:txBody>
                  <a:tcPr/>
                </a:tc>
                <a:tc>
                  <a:txBody>
                    <a:bodyPr/>
                    <a:lstStyle/>
                    <a:p>
                      <a:r>
                        <a:rPr lang="en-US" dirty="0"/>
                        <a:t>Religious</a:t>
                      </a:r>
                      <a:r>
                        <a:rPr lang="en-US" baseline="0" dirty="0"/>
                        <a:t> Oppression</a:t>
                      </a:r>
                      <a:endParaRPr lang="en-US" dirty="0"/>
                    </a:p>
                  </a:txBody>
                  <a:tcPr/>
                </a:tc>
                <a:tc>
                  <a:txBody>
                    <a:bodyPr/>
                    <a:lstStyle/>
                    <a:p>
                      <a:r>
                        <a:rPr lang="en-US" dirty="0"/>
                        <a:t>People</a:t>
                      </a:r>
                      <a:r>
                        <a:rPr lang="en-US" baseline="0" dirty="0"/>
                        <a:t> from d</a:t>
                      </a:r>
                      <a:r>
                        <a:rPr lang="en-US" dirty="0"/>
                        <a:t>ominant religions (</a:t>
                      </a:r>
                      <a:r>
                        <a:rPr lang="en-US" dirty="0" err="1"/>
                        <a:t>e.g</a:t>
                      </a:r>
                      <a:r>
                        <a:rPr lang="en-US" dirty="0"/>
                        <a:t>, Hindus</a:t>
                      </a:r>
                      <a:r>
                        <a:rPr lang="en-US" baseline="0" dirty="0"/>
                        <a:t> in India)</a:t>
                      </a:r>
                      <a:endParaRPr lang="en-US" dirty="0"/>
                    </a:p>
                  </a:txBody>
                  <a:tcPr/>
                </a:tc>
                <a:tc>
                  <a:txBody>
                    <a:bodyPr/>
                    <a:lstStyle/>
                    <a:p>
                      <a:r>
                        <a:rPr lang="en-US" dirty="0"/>
                        <a:t>People</a:t>
                      </a:r>
                      <a:r>
                        <a:rPr lang="en-US" baseline="0" dirty="0"/>
                        <a:t> from n</a:t>
                      </a:r>
                      <a:r>
                        <a:rPr lang="en-US" dirty="0"/>
                        <a:t>on-dominant religions</a:t>
                      </a:r>
                      <a:r>
                        <a:rPr lang="en-US" baseline="0" dirty="0"/>
                        <a:t> (e.g., Muslims in India)</a:t>
                      </a:r>
                      <a:endParaRPr lang="en-US" dirty="0"/>
                    </a:p>
                  </a:txBody>
                  <a:tcPr/>
                </a:tc>
                <a:extLst>
                  <a:ext uri="{0D108BD9-81ED-4DB2-BD59-A6C34878D82A}">
                    <a16:rowId xmlns:a16="http://schemas.microsoft.com/office/drawing/2014/main" val="133609897"/>
                  </a:ext>
                </a:extLst>
              </a:tr>
              <a:tr h="397737">
                <a:tc>
                  <a:txBody>
                    <a:bodyPr/>
                    <a:lstStyle/>
                    <a:p>
                      <a:r>
                        <a:rPr lang="en-US" dirty="0"/>
                        <a:t>Sexual</a:t>
                      </a:r>
                      <a:r>
                        <a:rPr lang="en-US" baseline="0" dirty="0"/>
                        <a:t> Orientation</a:t>
                      </a:r>
                      <a:endParaRPr lang="en-US" dirty="0"/>
                    </a:p>
                  </a:txBody>
                  <a:tcPr/>
                </a:tc>
                <a:tc>
                  <a:txBody>
                    <a:bodyPr/>
                    <a:lstStyle/>
                    <a:p>
                      <a:r>
                        <a:rPr lang="en-US" dirty="0"/>
                        <a:t>Heterosexism</a:t>
                      </a:r>
                    </a:p>
                  </a:txBody>
                  <a:tcPr/>
                </a:tc>
                <a:tc>
                  <a:txBody>
                    <a:bodyPr/>
                    <a:lstStyle/>
                    <a:p>
                      <a:r>
                        <a:rPr lang="en-US" dirty="0"/>
                        <a:t>Heterosexuals</a:t>
                      </a:r>
                    </a:p>
                  </a:txBody>
                  <a:tcPr/>
                </a:tc>
                <a:tc>
                  <a:txBody>
                    <a:bodyPr/>
                    <a:lstStyle/>
                    <a:p>
                      <a:r>
                        <a:rPr lang="en-US" dirty="0"/>
                        <a:t>Homosexuals, LGBTQI people</a:t>
                      </a:r>
                    </a:p>
                  </a:txBody>
                  <a:tcPr/>
                </a:tc>
                <a:extLst>
                  <a:ext uri="{0D108BD9-81ED-4DB2-BD59-A6C34878D82A}">
                    <a16:rowId xmlns:a16="http://schemas.microsoft.com/office/drawing/2014/main" val="2005662761"/>
                  </a:ext>
                </a:extLst>
              </a:tr>
            </a:tbl>
          </a:graphicData>
        </a:graphic>
      </p:graphicFrame>
    </p:spTree>
    <p:extLst>
      <p:ext uri="{BB962C8B-B14F-4D97-AF65-F5344CB8AC3E}">
        <p14:creationId xmlns:p14="http://schemas.microsoft.com/office/powerpoint/2010/main" val="319959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a:solidFill>
                  <a:srgbClr val="E22095"/>
                </a:solidFill>
                <a:latin typeface="Arial"/>
                <a:cs typeface="Arial"/>
              </a:rPr>
              <a:t>CAPACITY STRENGTHENING WORKSHOP</a:t>
            </a:r>
            <a:endParaRPr lang="en-US" sz="3600" b="1" dirty="0">
              <a:solidFill>
                <a:srgbClr val="49176D"/>
              </a:solidFill>
              <a:latin typeface="Arial"/>
              <a:cs typeface="Arial"/>
            </a:endParaRPr>
          </a:p>
          <a:p>
            <a:pPr algn="ctr">
              <a:spcBef>
                <a:spcPct val="50000"/>
              </a:spcBef>
              <a:defRPr/>
            </a:pPr>
            <a:r>
              <a:rPr lang="en-US" sz="3600" b="1" dirty="0">
                <a:solidFill>
                  <a:srgbClr val="49176D"/>
                </a:solidFill>
                <a:latin typeface="Arial"/>
                <a:cs typeface="Arial"/>
              </a:rPr>
              <a:t>Youth Sexuality and Intersections with Education, Health, Employment, Law, and  Citizenship</a:t>
            </a:r>
          </a:p>
        </p:txBody>
      </p:sp>
    </p:spTree>
    <p:extLst>
      <p:ext uri="{BB962C8B-B14F-4D97-AF65-F5344CB8AC3E}">
        <p14:creationId xmlns:p14="http://schemas.microsoft.com/office/powerpoint/2010/main" val="138432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7646"/>
            <a:ext cx="9144000" cy="6100354"/>
          </a:xfrm>
          <a:prstGeom prst="rect">
            <a:avLst/>
          </a:prstGeom>
        </p:spPr>
      </p:pic>
      <p:sp>
        <p:nvSpPr>
          <p:cNvPr id="4" name="Title 1"/>
          <p:cNvSpPr>
            <a:spLocks noGrp="1"/>
          </p:cNvSpPr>
          <p:nvPr>
            <p:ph type="title"/>
          </p:nvPr>
        </p:nvSpPr>
        <p:spPr>
          <a:xfrm>
            <a:off x="457200" y="757646"/>
            <a:ext cx="8229600" cy="618497"/>
          </a:xfrm>
          <a:ln>
            <a:noFill/>
          </a:ln>
        </p:spPr>
        <p:txBody>
          <a:bodyPr>
            <a:normAutofit fontScale="90000"/>
          </a:bodyPr>
          <a:lstStyle/>
          <a:p>
            <a:pPr algn="l"/>
            <a:r>
              <a:rPr lang="en-US" sz="3600" b="1" dirty="0">
                <a:solidFill>
                  <a:srgbClr val="49176D"/>
                </a:solidFill>
                <a:latin typeface="Arial"/>
                <a:cs typeface="Arial"/>
              </a:rPr>
              <a:t>In summary</a:t>
            </a:r>
            <a:r>
              <a:rPr lang="mr-IN" sz="3600" b="1" dirty="0">
                <a:solidFill>
                  <a:srgbClr val="49176D"/>
                </a:solidFill>
                <a:latin typeface="Arial"/>
                <a:cs typeface="Arial"/>
              </a:rPr>
              <a:t>…</a:t>
            </a:r>
            <a:endParaRPr lang="en-US" sz="3600" b="1" dirty="0">
              <a:solidFill>
                <a:srgbClr val="49176D"/>
              </a:solidFill>
              <a:latin typeface="Arial"/>
              <a:cs typeface="Arial"/>
            </a:endParaRPr>
          </a:p>
        </p:txBody>
      </p:sp>
    </p:spTree>
    <p:extLst>
      <p:ext uri="{BB962C8B-B14F-4D97-AF65-F5344CB8AC3E}">
        <p14:creationId xmlns:p14="http://schemas.microsoft.com/office/powerpoint/2010/main" val="186418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46" y="404038"/>
            <a:ext cx="7950361" cy="5304026"/>
          </a:xfrm>
          <a:prstGeom prst="rect">
            <a:avLst/>
          </a:prstGeom>
        </p:spPr>
      </p:pic>
    </p:spTree>
    <p:extLst>
      <p:ext uri="{BB962C8B-B14F-4D97-AF65-F5344CB8AC3E}">
        <p14:creationId xmlns:p14="http://schemas.microsoft.com/office/powerpoint/2010/main" val="135171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98" y="373801"/>
            <a:ext cx="8165805" cy="5447758"/>
          </a:xfrm>
          <a:prstGeom prst="rect">
            <a:avLst/>
          </a:prstGeom>
        </p:spPr>
      </p:pic>
    </p:spTree>
    <p:extLst>
      <p:ext uri="{BB962C8B-B14F-4D97-AF65-F5344CB8AC3E}">
        <p14:creationId xmlns:p14="http://schemas.microsoft.com/office/powerpoint/2010/main" val="73590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8" y="340242"/>
            <a:ext cx="8088819" cy="5396398"/>
          </a:xfrm>
          <a:prstGeom prst="rect">
            <a:avLst/>
          </a:prstGeom>
        </p:spPr>
      </p:pic>
    </p:spTree>
    <p:extLst>
      <p:ext uri="{BB962C8B-B14F-4D97-AF65-F5344CB8AC3E}">
        <p14:creationId xmlns:p14="http://schemas.microsoft.com/office/powerpoint/2010/main" val="824656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76" y="318976"/>
            <a:ext cx="8003455" cy="5339448"/>
          </a:xfrm>
          <a:prstGeom prst="rect">
            <a:avLst/>
          </a:prstGeom>
        </p:spPr>
      </p:pic>
    </p:spTree>
    <p:extLst>
      <p:ext uri="{BB962C8B-B14F-4D97-AF65-F5344CB8AC3E}">
        <p14:creationId xmlns:p14="http://schemas.microsoft.com/office/powerpoint/2010/main" val="412440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27" y="295423"/>
            <a:ext cx="8123275" cy="5419385"/>
          </a:xfrm>
          <a:prstGeom prst="rect">
            <a:avLst/>
          </a:prstGeom>
        </p:spPr>
      </p:pic>
    </p:spTree>
    <p:extLst>
      <p:ext uri="{BB962C8B-B14F-4D97-AF65-F5344CB8AC3E}">
        <p14:creationId xmlns:p14="http://schemas.microsoft.com/office/powerpoint/2010/main" val="10271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Moving Forward</a:t>
            </a:r>
          </a:p>
        </p:txBody>
      </p:sp>
      <p:sp>
        <p:nvSpPr>
          <p:cNvPr id="11" name="Content Placeholder 10"/>
          <p:cNvSpPr>
            <a:spLocks noGrp="1"/>
          </p:cNvSpPr>
          <p:nvPr>
            <p:ph idx="1"/>
          </p:nvPr>
        </p:nvSpPr>
        <p:spPr/>
        <p:txBody>
          <a:bodyPr>
            <a:normAutofit/>
          </a:bodyPr>
          <a:lstStyle/>
          <a:p>
            <a:pPr>
              <a:lnSpc>
                <a:spcPct val="90000"/>
              </a:lnSpc>
              <a:defRPr/>
            </a:pPr>
            <a:r>
              <a:rPr lang="en-US" sz="2500" dirty="0">
                <a:solidFill>
                  <a:srgbClr val="595959"/>
                </a:solidFill>
                <a:latin typeface="Arial"/>
                <a:cs typeface="Arial"/>
              </a:rPr>
              <a:t>The rest of the workshop will be looking at how intersections play out in different arenas that are crucial for young people: education, health, employment, law, and citizenship.</a:t>
            </a:r>
          </a:p>
        </p:txBody>
      </p:sp>
    </p:spTree>
    <p:extLst>
      <p:ext uri="{BB962C8B-B14F-4D97-AF65-F5344CB8AC3E}">
        <p14:creationId xmlns:p14="http://schemas.microsoft.com/office/powerpoint/2010/main" val="165492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spTree>
    <p:extLst>
      <p:ext uri="{BB962C8B-B14F-4D97-AF65-F5344CB8AC3E}">
        <p14:creationId xmlns:p14="http://schemas.microsoft.com/office/powerpoint/2010/main" val="111812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22095"/>
                </a:solidFill>
                <a:latin typeface="Arial"/>
                <a:cs typeface="Arial"/>
              </a:rPr>
              <a:t>Discussion</a:t>
            </a:r>
          </a:p>
        </p:txBody>
      </p:sp>
    </p:spTree>
    <p:extLst>
      <p:ext uri="{BB962C8B-B14F-4D97-AF65-F5344CB8AC3E}">
        <p14:creationId xmlns:p14="http://schemas.microsoft.com/office/powerpoint/2010/main" val="41839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49176D"/>
                </a:solidFill>
                <a:latin typeface="Arial"/>
                <a:cs typeface="Arial"/>
              </a:rPr>
              <a:t>SESSION 3</a:t>
            </a: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defRPr/>
            </a:pPr>
            <a:r>
              <a:rPr lang="en-US" sz="4400" b="1" dirty="0">
                <a:solidFill>
                  <a:srgbClr val="E22095"/>
                </a:solidFill>
                <a:latin typeface="Arial"/>
                <a:cs typeface="Arial"/>
              </a:rPr>
              <a:t>Understanding Intersectionality</a:t>
            </a:r>
          </a:p>
        </p:txBody>
      </p:sp>
    </p:spTree>
    <p:extLst>
      <p:ext uri="{BB962C8B-B14F-4D97-AF65-F5344CB8AC3E}">
        <p14:creationId xmlns:p14="http://schemas.microsoft.com/office/powerpoint/2010/main" val="58345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Session 3 Input</a:t>
            </a:r>
          </a:p>
        </p:txBody>
      </p:sp>
      <p:sp>
        <p:nvSpPr>
          <p:cNvPr id="8" name="Rectangle 1035"/>
          <p:cNvSpPr>
            <a:spLocks noChangeArrowheads="1"/>
          </p:cNvSpPr>
          <p:nvPr/>
        </p:nvSpPr>
        <p:spPr bwMode="auto">
          <a:xfrm>
            <a:off x="490538" y="1417638"/>
            <a:ext cx="8305800" cy="1013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5500" b="1" dirty="0">
                <a:solidFill>
                  <a:srgbClr val="E22095"/>
                </a:solidFill>
                <a:latin typeface="Arial"/>
                <a:cs typeface="Arial"/>
              </a:rPr>
              <a:t>Intersectionality Framework</a:t>
            </a:r>
          </a:p>
        </p:txBody>
      </p:sp>
    </p:spTree>
    <p:extLst>
      <p:ext uri="{BB962C8B-B14F-4D97-AF65-F5344CB8AC3E}">
        <p14:creationId xmlns:p14="http://schemas.microsoft.com/office/powerpoint/2010/main" val="21626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INTERSECTIONALITY?</a:t>
            </a:r>
          </a:p>
        </p:txBody>
      </p:sp>
      <p:sp>
        <p:nvSpPr>
          <p:cNvPr id="11" name="Content Placeholder 10"/>
          <p:cNvSpPr>
            <a:spLocks noGrp="1"/>
          </p:cNvSpPr>
          <p:nvPr>
            <p:ph idx="1"/>
          </p:nvPr>
        </p:nvSpPr>
        <p:spPr/>
        <p:txBody>
          <a:bodyPr>
            <a:normAutofit/>
          </a:bodyPr>
          <a:lstStyle/>
          <a:p>
            <a:pPr>
              <a:lnSpc>
                <a:spcPct val="90000"/>
              </a:lnSpc>
              <a:defRPr/>
            </a:pPr>
            <a:r>
              <a:rPr lang="en-US" sz="2500" dirty="0">
                <a:solidFill>
                  <a:srgbClr val="595959"/>
                </a:solidFill>
                <a:latin typeface="Arial"/>
                <a:cs typeface="Arial"/>
              </a:rPr>
              <a:t>“</a:t>
            </a:r>
            <a:r>
              <a:rPr lang="mr-IN" sz="2500" dirty="0">
                <a:solidFill>
                  <a:srgbClr val="595959"/>
                </a:solidFill>
                <a:latin typeface="Arial"/>
                <a:cs typeface="Arial"/>
              </a:rPr>
              <a:t>…</a:t>
            </a:r>
            <a:r>
              <a:rPr lang="en-US" sz="2500" dirty="0">
                <a:solidFill>
                  <a:srgbClr val="595959"/>
                </a:solidFill>
                <a:latin typeface="Arial"/>
                <a:cs typeface="Arial"/>
              </a:rPr>
              <a:t>a lens through which you can see where power comes and collides, where it interlocks and intersects. It’s not simply that there’s a race problem here, a gender problem here, and a class or LBGTQ problem there. Many times that framework erases what happens to people who are subject to all of these things.” </a:t>
            </a:r>
          </a:p>
          <a:p>
            <a:pPr marL="0" indent="0" algn="r">
              <a:lnSpc>
                <a:spcPct val="90000"/>
              </a:lnSpc>
              <a:buNone/>
              <a:defRPr/>
            </a:pPr>
            <a:r>
              <a:rPr lang="en-US" sz="2500" dirty="0">
                <a:solidFill>
                  <a:srgbClr val="595959"/>
                </a:solidFill>
                <a:latin typeface="Arial"/>
                <a:cs typeface="Arial"/>
              </a:rPr>
              <a:t>(Kimberly Crenshaw)</a:t>
            </a:r>
          </a:p>
        </p:txBody>
      </p:sp>
    </p:spTree>
    <p:extLst>
      <p:ext uri="{BB962C8B-B14F-4D97-AF65-F5344CB8AC3E}">
        <p14:creationId xmlns:p14="http://schemas.microsoft.com/office/powerpoint/2010/main" val="64324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INTERSECTIONALITY?</a:t>
            </a:r>
          </a:p>
        </p:txBody>
      </p:sp>
      <p:sp>
        <p:nvSpPr>
          <p:cNvPr id="11" name="Content Placeholder 10"/>
          <p:cNvSpPr>
            <a:spLocks noGrp="1"/>
          </p:cNvSpPr>
          <p:nvPr>
            <p:ph idx="1"/>
          </p:nvPr>
        </p:nvSpPr>
        <p:spPr/>
        <p:txBody>
          <a:bodyPr>
            <a:normAutofit fontScale="92500" lnSpcReduction="10000"/>
          </a:bodyPr>
          <a:lstStyle/>
          <a:p>
            <a:pPr>
              <a:lnSpc>
                <a:spcPct val="90000"/>
              </a:lnSpc>
              <a:defRPr/>
            </a:pPr>
            <a:r>
              <a:rPr lang="en-US" sz="2500" dirty="0">
                <a:solidFill>
                  <a:srgbClr val="595959"/>
                </a:solidFill>
                <a:latin typeface="Arial"/>
                <a:cs typeface="Arial"/>
              </a:rPr>
              <a:t>A tool for analysis, theory, methodology, paradigm, lens, or framework</a:t>
            </a:r>
          </a:p>
          <a:p>
            <a:pPr>
              <a:lnSpc>
                <a:spcPct val="90000"/>
              </a:lnSpc>
              <a:defRPr/>
            </a:pPr>
            <a:endParaRPr lang="en-US" sz="2500" dirty="0">
              <a:solidFill>
                <a:srgbClr val="595959"/>
              </a:solidFill>
              <a:latin typeface="Arial"/>
              <a:cs typeface="Arial"/>
            </a:endParaRPr>
          </a:p>
          <a:p>
            <a:pPr>
              <a:lnSpc>
                <a:spcPct val="90000"/>
              </a:lnSpc>
              <a:defRPr/>
            </a:pPr>
            <a:r>
              <a:rPr lang="en-US" sz="2500" dirty="0">
                <a:solidFill>
                  <a:srgbClr val="595959"/>
                </a:solidFill>
                <a:latin typeface="Arial"/>
                <a:cs typeface="Arial"/>
              </a:rPr>
              <a:t>“</a:t>
            </a:r>
            <a:r>
              <a:rPr lang="mr-IN" sz="2500" dirty="0">
                <a:solidFill>
                  <a:srgbClr val="595959"/>
                </a:solidFill>
                <a:latin typeface="Arial"/>
                <a:cs typeface="Arial"/>
              </a:rPr>
              <a:t>…</a:t>
            </a:r>
            <a:r>
              <a:rPr lang="en-US" sz="2500" dirty="0">
                <a:solidFill>
                  <a:srgbClr val="595959"/>
                </a:solidFill>
                <a:latin typeface="Arial"/>
                <a:cs typeface="Arial"/>
              </a:rPr>
              <a:t> refers to the ways in which race, class, gender, age, sexuality, disability, and other categories of difference interact, and the implications of these interactions for relations of power.” </a:t>
            </a:r>
          </a:p>
          <a:p>
            <a:pPr marL="0" indent="0">
              <a:lnSpc>
                <a:spcPct val="90000"/>
              </a:lnSpc>
              <a:buNone/>
              <a:defRPr/>
            </a:pPr>
            <a:endParaRPr lang="en-US" sz="2500" dirty="0">
              <a:solidFill>
                <a:srgbClr val="595959"/>
              </a:solidFill>
              <a:latin typeface="Arial"/>
              <a:cs typeface="Arial"/>
            </a:endParaRPr>
          </a:p>
          <a:p>
            <a:pPr>
              <a:lnSpc>
                <a:spcPct val="90000"/>
              </a:lnSpc>
              <a:defRPr/>
            </a:pPr>
            <a:r>
              <a:rPr lang="en-US" sz="2500" dirty="0">
                <a:solidFill>
                  <a:srgbClr val="595959"/>
                </a:solidFill>
                <a:latin typeface="Arial"/>
                <a:cs typeface="Arial"/>
              </a:rPr>
              <a:t>“a theoretical framework that posits that multiple social categories (e.g., race, ethnicity, gender, sexual orientation, and socioeconomic status) intersect at the micro level of individual experience to reflect multiple interlocking systems of privilege and oppression at the macro, social-structural level (e.g., racism, sexism, heterosexism).”</a:t>
            </a:r>
          </a:p>
        </p:txBody>
      </p:sp>
    </p:spTree>
    <p:extLst>
      <p:ext uri="{BB962C8B-B14F-4D97-AF65-F5344CB8AC3E}">
        <p14:creationId xmlns:p14="http://schemas.microsoft.com/office/powerpoint/2010/main" val="37289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INTERSECTIONALITY?</a:t>
            </a:r>
          </a:p>
        </p:txBody>
      </p:sp>
      <p:sp>
        <p:nvSpPr>
          <p:cNvPr id="11" name="Content Placeholder 10"/>
          <p:cNvSpPr>
            <a:spLocks noGrp="1"/>
          </p:cNvSpPr>
          <p:nvPr>
            <p:ph idx="1"/>
          </p:nvPr>
        </p:nvSpPr>
        <p:spPr/>
        <p:txBody>
          <a:bodyPr>
            <a:normAutofit/>
          </a:bodyPr>
          <a:lstStyle/>
          <a:p>
            <a:pPr>
              <a:lnSpc>
                <a:spcPct val="90000"/>
              </a:lnSpc>
              <a:defRPr/>
            </a:pPr>
            <a:r>
              <a:rPr lang="en-US" sz="2500" dirty="0">
                <a:solidFill>
                  <a:srgbClr val="595959"/>
                </a:solidFill>
                <a:latin typeface="Arial"/>
                <a:cs typeface="Arial"/>
              </a:rPr>
              <a:t>“</a:t>
            </a:r>
            <a:r>
              <a:rPr lang="mr-IN" sz="2500" dirty="0">
                <a:solidFill>
                  <a:srgbClr val="595959"/>
                </a:solidFill>
                <a:latin typeface="Arial"/>
                <a:cs typeface="Arial"/>
              </a:rPr>
              <a:t>…</a:t>
            </a:r>
            <a:r>
              <a:rPr lang="en-US" sz="2500" dirty="0" err="1">
                <a:solidFill>
                  <a:srgbClr val="595959"/>
                </a:solidFill>
                <a:latin typeface="Arial"/>
                <a:cs typeface="Arial"/>
              </a:rPr>
              <a:t>recognise</a:t>
            </a:r>
            <a:r>
              <a:rPr lang="en-US" sz="2500" dirty="0">
                <a:solidFill>
                  <a:srgbClr val="595959"/>
                </a:solidFill>
                <a:latin typeface="Arial"/>
                <a:cs typeface="Arial"/>
              </a:rPr>
              <a:t>[s] the heterogeneity of different social groups </a:t>
            </a:r>
            <a:r>
              <a:rPr lang="en-US" sz="2500" i="1" dirty="0">
                <a:solidFill>
                  <a:srgbClr val="595959"/>
                </a:solidFill>
                <a:latin typeface="Arial"/>
                <a:cs typeface="Arial"/>
              </a:rPr>
              <a:t>[like young people] </a:t>
            </a:r>
            <a:r>
              <a:rPr lang="en-US" sz="2500" dirty="0">
                <a:solidFill>
                  <a:srgbClr val="595959"/>
                </a:solidFill>
                <a:latin typeface="Arial"/>
                <a:cs typeface="Arial"/>
              </a:rPr>
              <a:t>and examine[s] how particular individuals and groups are both systematically </a:t>
            </a:r>
            <a:r>
              <a:rPr lang="en-US" sz="2500" dirty="0" err="1">
                <a:solidFill>
                  <a:srgbClr val="595959"/>
                </a:solidFill>
                <a:latin typeface="Arial"/>
                <a:cs typeface="Arial"/>
              </a:rPr>
              <a:t>marginalised</a:t>
            </a:r>
            <a:r>
              <a:rPr lang="en-US" sz="2500" dirty="0">
                <a:solidFill>
                  <a:srgbClr val="595959"/>
                </a:solidFill>
                <a:latin typeface="Arial"/>
                <a:cs typeface="Arial"/>
              </a:rPr>
              <a:t> in different spaces, places, and times, but also use their positions at the intersections of certain categories as resources for activism and resistance.”</a:t>
            </a:r>
          </a:p>
          <a:p>
            <a:pPr>
              <a:lnSpc>
                <a:spcPct val="90000"/>
              </a:lnSpc>
              <a:defRPr/>
            </a:pPr>
            <a:endParaRPr lang="en-US" sz="2500" dirty="0">
              <a:solidFill>
                <a:srgbClr val="595959"/>
              </a:solidFill>
              <a:latin typeface="Arial"/>
              <a:cs typeface="Arial"/>
            </a:endParaRPr>
          </a:p>
          <a:p>
            <a:pPr>
              <a:lnSpc>
                <a:spcPct val="90000"/>
              </a:lnSpc>
              <a:defRPr/>
            </a:pPr>
            <a:r>
              <a:rPr lang="en-US" sz="2500" dirty="0">
                <a:solidFill>
                  <a:srgbClr val="595959"/>
                </a:solidFill>
                <a:latin typeface="Arial"/>
                <a:cs typeface="Arial"/>
              </a:rPr>
              <a:t>Empowers the individual to make a sense of their own reality. </a:t>
            </a:r>
          </a:p>
        </p:txBody>
      </p:sp>
    </p:spTree>
    <p:extLst>
      <p:ext uri="{BB962C8B-B14F-4D97-AF65-F5344CB8AC3E}">
        <p14:creationId xmlns:p14="http://schemas.microsoft.com/office/powerpoint/2010/main" val="93851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A Bit of History</a:t>
            </a:r>
          </a:p>
        </p:txBody>
      </p:sp>
      <p:sp>
        <p:nvSpPr>
          <p:cNvPr id="11" name="Content Placeholder 10"/>
          <p:cNvSpPr>
            <a:spLocks noGrp="1"/>
          </p:cNvSpPr>
          <p:nvPr>
            <p:ph idx="1"/>
          </p:nvPr>
        </p:nvSpPr>
        <p:spPr/>
        <p:txBody>
          <a:bodyPr>
            <a:normAutofit fontScale="92500" lnSpcReduction="20000"/>
          </a:bodyPr>
          <a:lstStyle/>
          <a:p>
            <a:pPr>
              <a:lnSpc>
                <a:spcPct val="90000"/>
              </a:lnSpc>
              <a:defRPr/>
            </a:pPr>
            <a:r>
              <a:rPr lang="en-US" sz="2500" dirty="0">
                <a:solidFill>
                  <a:srgbClr val="595959"/>
                </a:solidFill>
                <a:latin typeface="Arial"/>
                <a:cs typeface="Arial"/>
              </a:rPr>
              <a:t>Brought to life in the late 1970s and early 80s by African American feminists like Bell Hooks and Angela Davis.</a:t>
            </a:r>
          </a:p>
          <a:p>
            <a:pPr>
              <a:lnSpc>
                <a:spcPct val="90000"/>
              </a:lnSpc>
              <a:defRPr/>
            </a:pPr>
            <a:r>
              <a:rPr lang="en-US" sz="2500" dirty="0">
                <a:solidFill>
                  <a:srgbClr val="595959"/>
                </a:solidFill>
                <a:latin typeface="Arial"/>
                <a:cs typeface="Arial"/>
              </a:rPr>
              <a:t>Term coined in 1989 by feminist, civil rights advocate, and law professor </a:t>
            </a:r>
            <a:r>
              <a:rPr lang="en-US" sz="2500" dirty="0" err="1">
                <a:solidFill>
                  <a:srgbClr val="595959"/>
                </a:solidFill>
                <a:latin typeface="Arial"/>
                <a:cs typeface="Arial"/>
              </a:rPr>
              <a:t>Kimberlé</a:t>
            </a:r>
            <a:r>
              <a:rPr lang="en-US" sz="2500" dirty="0">
                <a:solidFill>
                  <a:srgbClr val="595959"/>
                </a:solidFill>
                <a:latin typeface="Arial"/>
                <a:cs typeface="Arial"/>
              </a:rPr>
              <a:t> Crenshaw as a means to explain the oppression of African-American women.</a:t>
            </a:r>
          </a:p>
          <a:p>
            <a:pPr>
              <a:lnSpc>
                <a:spcPct val="90000"/>
              </a:lnSpc>
              <a:defRPr/>
            </a:pPr>
            <a:r>
              <a:rPr lang="en-US" sz="2500" dirty="0">
                <a:solidFill>
                  <a:srgbClr val="595959"/>
                </a:solidFill>
                <a:latin typeface="Arial"/>
                <a:cs typeface="Arial"/>
              </a:rPr>
              <a:t>Later mainstreamed into female social justice discourse by Patricia Hill Collins with her “matrix of domination” (1990).</a:t>
            </a:r>
          </a:p>
          <a:p>
            <a:pPr>
              <a:lnSpc>
                <a:spcPct val="90000"/>
              </a:lnSpc>
              <a:defRPr/>
            </a:pPr>
            <a:r>
              <a:rPr lang="en-US" sz="2500" dirty="0">
                <a:solidFill>
                  <a:srgbClr val="595959"/>
                </a:solidFill>
                <a:latin typeface="Arial"/>
                <a:cs typeface="Arial"/>
              </a:rPr>
              <a:t>These feminist scholars discussed gender, race, and class, and the important ways in which they overlapped. </a:t>
            </a:r>
          </a:p>
          <a:p>
            <a:pPr>
              <a:lnSpc>
                <a:spcPct val="90000"/>
              </a:lnSpc>
              <a:defRPr/>
            </a:pPr>
            <a:r>
              <a:rPr lang="en-US" sz="2500" dirty="0">
                <a:solidFill>
                  <a:srgbClr val="595959"/>
                </a:solidFill>
                <a:latin typeface="Arial"/>
                <a:cs typeface="Arial"/>
              </a:rPr>
              <a:t>Feminist scholars from all over the world were developing similar theories regarding intersectionality separately yet simultaneously–proof that its presence was needed in many different communities.</a:t>
            </a:r>
          </a:p>
          <a:p>
            <a:pPr>
              <a:lnSpc>
                <a:spcPct val="90000"/>
              </a:lnSpc>
              <a:defRPr/>
            </a:pPr>
            <a:r>
              <a:rPr lang="en-US" sz="2500" dirty="0">
                <a:solidFill>
                  <a:srgbClr val="595959"/>
                </a:solidFill>
                <a:latin typeface="Arial"/>
                <a:cs typeface="Arial"/>
              </a:rPr>
              <a:t>Intersectionality has changed our analysis of privilege and oppression.</a:t>
            </a:r>
          </a:p>
        </p:txBody>
      </p:sp>
    </p:spTree>
    <p:extLst>
      <p:ext uri="{BB962C8B-B14F-4D97-AF65-F5344CB8AC3E}">
        <p14:creationId xmlns:p14="http://schemas.microsoft.com/office/powerpoint/2010/main" val="170413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679944"/>
            <a:ext cx="8229600" cy="3701940"/>
          </a:xfrm>
        </p:spPr>
        <p:txBody>
          <a:bodyPr>
            <a:noAutofit/>
          </a:bodyPr>
          <a:lstStyle/>
          <a:p>
            <a:pPr marL="0" indent="0" algn="ctr">
              <a:lnSpc>
                <a:spcPct val="90000"/>
              </a:lnSpc>
              <a:buNone/>
              <a:defRPr/>
            </a:pPr>
            <a:r>
              <a:rPr lang="en-US" sz="3700" dirty="0">
                <a:solidFill>
                  <a:srgbClr val="E22095"/>
                </a:solidFill>
                <a:latin typeface="Arial"/>
                <a:cs typeface="Arial"/>
              </a:rPr>
              <a:t>Age is not the only factor relevant to young people’s experiences. The ways gender, sexuality, class, ability, health status, marital status, religion, race, ethnicity, nationality, and/or citizenship status condition young people’s experiences is as relevant.</a:t>
            </a:r>
          </a:p>
        </p:txBody>
      </p:sp>
      <p:sp>
        <p:nvSpPr>
          <p:cNvPr id="7" name="Title 1"/>
          <p:cNvSpPr>
            <a:spLocks noGrp="1"/>
          </p:cNvSpPr>
          <p:nvPr>
            <p:ph type="title"/>
          </p:nvPr>
        </p:nvSpPr>
        <p:spPr>
          <a:xfrm>
            <a:off x="457200" y="274638"/>
            <a:ext cx="8229600" cy="1143000"/>
          </a:xfrm>
          <a:ln>
            <a:noFill/>
          </a:ln>
        </p:spPr>
        <p:txBody>
          <a:bodyPr>
            <a:normAutofit/>
          </a:bodyPr>
          <a:lstStyle/>
          <a:p>
            <a:pPr algn="l"/>
            <a:r>
              <a:rPr lang="en-US" sz="4000" b="1" dirty="0">
                <a:solidFill>
                  <a:srgbClr val="49176D"/>
                </a:solidFill>
                <a:latin typeface="Arial"/>
                <a:cs typeface="Arial"/>
              </a:rPr>
              <a:t>Intersectionality tells us</a:t>
            </a:r>
            <a:r>
              <a:rPr lang="mr-IN" sz="4000" b="1" dirty="0">
                <a:solidFill>
                  <a:srgbClr val="49176D"/>
                </a:solidFill>
                <a:latin typeface="Arial"/>
                <a:cs typeface="Arial"/>
              </a:rPr>
              <a:t>…</a:t>
            </a:r>
            <a:endParaRPr lang="en-US" sz="4000" b="1" dirty="0">
              <a:solidFill>
                <a:srgbClr val="49176D"/>
              </a:solidFill>
              <a:latin typeface="Arial"/>
              <a:cs typeface="Arial"/>
            </a:endParaRPr>
          </a:p>
        </p:txBody>
      </p:sp>
    </p:spTree>
    <p:extLst>
      <p:ext uri="{BB962C8B-B14F-4D97-AF65-F5344CB8AC3E}">
        <p14:creationId xmlns:p14="http://schemas.microsoft.com/office/powerpoint/2010/main" val="43684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2030</Words>
  <Application>Microsoft Office PowerPoint</Application>
  <PresentationFormat>On-screen Show (4:3)</PresentationFormat>
  <Paragraphs>165</Paragraphs>
  <Slides>28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What is INTERSECTIONALITY?</vt:lpstr>
      <vt:lpstr>What is INTERSECTIONALITY?</vt:lpstr>
      <vt:lpstr>What is INTERSECTIONALITY?</vt:lpstr>
      <vt:lpstr>A Bit of History</vt:lpstr>
      <vt:lpstr>Intersectionality tells us…</vt:lpstr>
      <vt:lpstr>Intersectionality tells us…</vt:lpstr>
      <vt:lpstr>Intersectionality tells us…</vt:lpstr>
      <vt:lpstr>Intersectionality helps us understand how…</vt:lpstr>
      <vt:lpstr>Intersectionality tells us…</vt:lpstr>
      <vt:lpstr>Why Intersectionality?</vt:lpstr>
      <vt:lpstr>Why Intersectionality?</vt:lpstr>
      <vt:lpstr>Why Intersectionality?</vt:lpstr>
      <vt:lpstr>Why Intersectionality?</vt:lpstr>
      <vt:lpstr>Some types of oppression</vt:lpstr>
      <vt:lpstr>Some types of oppression</vt:lpstr>
      <vt:lpstr>In summary…</vt:lpstr>
      <vt:lpstr>PowerPoint Presentation</vt:lpstr>
      <vt:lpstr>PowerPoint Presentation</vt:lpstr>
      <vt:lpstr>PowerPoint Presentation</vt:lpstr>
      <vt:lpstr>PowerPoint Presentation</vt:lpstr>
      <vt:lpstr>PowerPoint Presentation</vt:lpstr>
      <vt:lpstr>Moving Forward</vt:lpstr>
      <vt:lpstr>PowerPoint Presentation</vt:lpstr>
      <vt:lpstr>PowerPoint Presentation</vt:lpstr>
    </vt:vector>
  </TitlesOfParts>
  <Company>Demo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NS</cp:lastModifiedBy>
  <cp:revision>81</cp:revision>
  <dcterms:created xsi:type="dcterms:W3CDTF">2013-06-20T02:38:11Z</dcterms:created>
  <dcterms:modified xsi:type="dcterms:W3CDTF">2019-02-18T07:52:01Z</dcterms:modified>
</cp:coreProperties>
</file>