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58" r:id="rId3"/>
    <p:sldId id="276" r:id="rId4"/>
    <p:sldId id="257" r:id="rId5"/>
    <p:sldId id="279" r:id="rId6"/>
    <p:sldId id="273" r:id="rId7"/>
    <p:sldId id="277" r:id="rId8"/>
    <p:sldId id="278" r:id="rId9"/>
    <p:sldId id="281" r:id="rId10"/>
    <p:sldId id="271" r:id="rId11"/>
    <p:sldId id="27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yn Ando" initials="MA"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40FF"/>
    <a:srgbClr val="595959"/>
    <a:srgbClr val="404040"/>
    <a:srgbClr val="E22095"/>
    <a:srgbClr val="4917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p:restoredTop sz="93545"/>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FFE31C-D249-A54D-9921-3CFE9DBF6351}" type="datetimeFigureOut">
              <a:rPr lang="en-US" smtClean="0"/>
              <a:t>2/18/2019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F9A12C-5A31-A74E-A7D1-7BE5CE1D109C}" type="slidenum">
              <a:rPr lang="en-US" smtClean="0"/>
              <a:t>‹#›</a:t>
            </a:fld>
            <a:endParaRPr lang="en-US"/>
          </a:p>
        </p:txBody>
      </p:sp>
    </p:spTree>
    <p:extLst>
      <p:ext uri="{BB962C8B-B14F-4D97-AF65-F5344CB8AC3E}">
        <p14:creationId xmlns:p14="http://schemas.microsoft.com/office/powerpoint/2010/main" val="89754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F954D-686D-9749-BE1B-7FFE4F61CCCF}" type="datetimeFigureOut">
              <a:rPr lang="en-US" smtClean="0"/>
              <a:t>2/18/2019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12E88-E521-FB4A-BBEB-2B2FD53E9C99}" type="slidenum">
              <a:rPr lang="en-US" smtClean="0"/>
              <a:t>‹#›</a:t>
            </a:fld>
            <a:endParaRPr lang="en-US"/>
          </a:p>
        </p:txBody>
      </p:sp>
    </p:spTree>
    <p:extLst>
      <p:ext uri="{BB962C8B-B14F-4D97-AF65-F5344CB8AC3E}">
        <p14:creationId xmlns:p14="http://schemas.microsoft.com/office/powerpoint/2010/main" val="1660230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Photo</a:t>
            </a:r>
            <a:r>
              <a:rPr lang="en-US" baseline="0" dirty="0"/>
              <a:t> source: </a:t>
            </a:r>
            <a:r>
              <a:rPr lang="en-US" dirty="0"/>
              <a:t>http://</a:t>
            </a:r>
            <a:r>
              <a:rPr lang="en-US" dirty="0" err="1"/>
              <a:t>www.themreport.com</a:t>
            </a:r>
            <a:r>
              <a:rPr lang="en-US" dirty="0"/>
              <a:t>/</a:t>
            </a:r>
            <a:r>
              <a:rPr lang="en-US" dirty="0" err="1"/>
              <a:t>wp</a:t>
            </a:r>
            <a:r>
              <a:rPr lang="en-US" dirty="0"/>
              <a:t>-content/uploads/2018/01/iStock-846997320-300x181.jpg</a:t>
            </a:r>
          </a:p>
        </p:txBody>
      </p:sp>
      <p:sp>
        <p:nvSpPr>
          <p:cNvPr id="4" name="Slide Number Placeholder 3"/>
          <p:cNvSpPr>
            <a:spLocks noGrp="1"/>
          </p:cNvSpPr>
          <p:nvPr>
            <p:ph type="sldNum" sz="quarter" idx="10"/>
          </p:nvPr>
        </p:nvSpPr>
        <p:spPr/>
        <p:txBody>
          <a:bodyPr/>
          <a:lstStyle/>
          <a:p>
            <a:fld id="{92B12E88-E521-FB4A-BBEB-2B2FD53E9C99}" type="slidenum">
              <a:rPr lang="en-US" smtClean="0"/>
              <a:t>2</a:t>
            </a:fld>
            <a:endParaRPr lang="en-US"/>
          </a:p>
        </p:txBody>
      </p:sp>
    </p:spTree>
    <p:extLst>
      <p:ext uri="{BB962C8B-B14F-4D97-AF65-F5344CB8AC3E}">
        <p14:creationId xmlns:p14="http://schemas.microsoft.com/office/powerpoint/2010/main" val="1233307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75370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411830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460238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127898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6643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8E3CE6-0751-7F44-9F90-F375378301B2}"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77492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8E3CE6-0751-7F44-9F90-F375378301B2}" type="datetimeFigureOut">
              <a:rPr lang="en-US" smtClean="0"/>
              <a:pPr/>
              <a:t>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84262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8E3CE6-0751-7F44-9F90-F375378301B2}" type="datetimeFigureOut">
              <a:rPr lang="en-US" smtClean="0"/>
              <a:pPr/>
              <a:t>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620383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E3CE6-0751-7F44-9F90-F375378301B2}" type="datetimeFigureOut">
              <a:rPr lang="en-US" smtClean="0"/>
              <a:pPr/>
              <a:t>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2411700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E3CE6-0751-7F44-9F90-F375378301B2}"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15796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E3CE6-0751-7F44-9F90-F375378301B2}"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4086644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E3CE6-0751-7F44-9F90-F375378301B2}" type="datetimeFigureOut">
              <a:rPr lang="en-US" smtClean="0"/>
              <a:pPr/>
              <a:t>2/18/2019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97FC6-CA3F-9741-86F6-122880111D76}" type="slidenum">
              <a:rPr lang="en-US" smtClean="0"/>
              <a:pPr/>
              <a:t>‹#›</a:t>
            </a:fld>
            <a:endParaRPr lang="en-US"/>
          </a:p>
        </p:txBody>
      </p:sp>
      <p:pic>
        <p:nvPicPr>
          <p:cNvPr id="7" name="Picture 6" descr="Arrow-PP-Templete-v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7123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24167" y="2169583"/>
            <a:ext cx="184666" cy="369332"/>
          </a:xfrm>
          <a:prstGeom prst="rect">
            <a:avLst/>
          </a:prstGeom>
          <a:noFill/>
        </p:spPr>
        <p:txBody>
          <a:bodyPr wrap="none" rtlCol="0">
            <a:spAutoFit/>
          </a:bodyPr>
          <a:lstStyle/>
          <a:p>
            <a:endParaRPr lang="en-US" dirty="0"/>
          </a:p>
        </p:txBody>
      </p:sp>
      <p:pic>
        <p:nvPicPr>
          <p:cNvPr id="3" name="Picture 2" descr="Arrow-PP-Opening-v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420" cy="6858000"/>
          </a:xfrm>
          <a:prstGeom prst="rect">
            <a:avLst/>
          </a:prstGeom>
        </p:spPr>
      </p:pic>
    </p:spTree>
    <p:extLst>
      <p:ext uri="{BB962C8B-B14F-4D97-AF65-F5344CB8AC3E}">
        <p14:creationId xmlns:p14="http://schemas.microsoft.com/office/powerpoint/2010/main" val="619459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row-PP-Templete-Q&amp;A-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a:xfrm>
            <a:off x="638629" y="1662035"/>
            <a:ext cx="5215467"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49176D"/>
                </a:solidFill>
                <a:latin typeface="Arial"/>
                <a:cs typeface="Arial"/>
              </a:rPr>
              <a:t>Q &amp; A</a:t>
            </a:r>
          </a:p>
        </p:txBody>
      </p:sp>
    </p:spTree>
    <p:extLst>
      <p:ext uri="{BB962C8B-B14F-4D97-AF65-F5344CB8AC3E}">
        <p14:creationId xmlns:p14="http://schemas.microsoft.com/office/powerpoint/2010/main" val="111812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38629" y="1662035"/>
            <a:ext cx="5215467"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49176D"/>
                </a:solidFill>
                <a:latin typeface="Arial"/>
                <a:cs typeface="Arial"/>
              </a:rPr>
              <a:t>Q &amp; A</a:t>
            </a:r>
          </a:p>
        </p:txBody>
      </p:sp>
      <p:pic>
        <p:nvPicPr>
          <p:cNvPr id="2" name="Picture 1" descr="Arrow-PP-Templete-Discussion-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5573485" y="976161"/>
            <a:ext cx="3147181" cy="1143000"/>
          </a:xfrm>
          <a:prstGeom prst="rect">
            <a:avLst/>
          </a:prstGeom>
          <a:ln>
            <a:noFill/>
          </a:ln>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E22095"/>
                </a:solidFill>
                <a:latin typeface="Arial"/>
                <a:cs typeface="Arial"/>
              </a:rPr>
              <a:t>Discussion</a:t>
            </a:r>
          </a:p>
        </p:txBody>
      </p:sp>
    </p:spTree>
    <p:extLst>
      <p:ext uri="{BB962C8B-B14F-4D97-AF65-F5344CB8AC3E}">
        <p14:creationId xmlns:p14="http://schemas.microsoft.com/office/powerpoint/2010/main" val="41839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50000"/>
            <a:grayscl/>
            <a:extLst>
              <a:ext uri="{28A0092B-C50C-407E-A947-70E740481C1C}">
                <a14:useLocalDpi xmlns:a14="http://schemas.microsoft.com/office/drawing/2010/main" val="0"/>
              </a:ext>
            </a:extLst>
          </a:blip>
          <a:stretch>
            <a:fillRect/>
          </a:stretch>
        </p:blipFill>
        <p:spPr>
          <a:xfrm>
            <a:off x="0" y="2169039"/>
            <a:ext cx="9144000" cy="5148224"/>
          </a:xfrm>
          <a:prstGeom prst="rect">
            <a:avLst/>
          </a:prstGeom>
        </p:spPr>
      </p:pic>
      <p:sp>
        <p:nvSpPr>
          <p:cNvPr id="10" name="Rectangle 1035"/>
          <p:cNvSpPr>
            <a:spLocks noChangeArrowheads="1"/>
          </p:cNvSpPr>
          <p:nvPr/>
        </p:nvSpPr>
        <p:spPr bwMode="auto">
          <a:xfrm>
            <a:off x="419100" y="148853"/>
            <a:ext cx="8305800" cy="3189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spcBef>
                <a:spcPct val="50000"/>
              </a:spcBef>
              <a:defRPr/>
            </a:pPr>
            <a:r>
              <a:rPr lang="en-US" sz="3600" b="1" dirty="0">
                <a:solidFill>
                  <a:srgbClr val="E22095"/>
                </a:solidFill>
                <a:latin typeface="Arial"/>
                <a:cs typeface="Arial"/>
              </a:rPr>
              <a:t>CAPACITY STRENGTHENING WORKSHOP</a:t>
            </a:r>
            <a:endParaRPr lang="en-US" sz="3600" b="1" dirty="0">
              <a:solidFill>
                <a:srgbClr val="49176D"/>
              </a:solidFill>
              <a:latin typeface="Arial"/>
              <a:cs typeface="Arial"/>
            </a:endParaRPr>
          </a:p>
          <a:p>
            <a:pPr algn="ctr">
              <a:spcBef>
                <a:spcPct val="50000"/>
              </a:spcBef>
              <a:defRPr/>
            </a:pPr>
            <a:r>
              <a:rPr lang="en-US" sz="3600" b="1" dirty="0">
                <a:solidFill>
                  <a:srgbClr val="49176D"/>
                </a:solidFill>
                <a:latin typeface="Arial"/>
                <a:cs typeface="Arial"/>
              </a:rPr>
              <a:t>Youth Sexuality and Intersections with Education, Health, Employment, Law, and  Citizenship</a:t>
            </a:r>
          </a:p>
        </p:txBody>
      </p:sp>
    </p:spTree>
    <p:extLst>
      <p:ext uri="{BB962C8B-B14F-4D97-AF65-F5344CB8AC3E}">
        <p14:creationId xmlns:p14="http://schemas.microsoft.com/office/powerpoint/2010/main" val="2162677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1332553"/>
            <a:ext cx="9144000" cy="5516880"/>
          </a:xfrm>
          <a:prstGeom prst="rect">
            <a:avLst/>
          </a:prstGeom>
        </p:spPr>
      </p:pic>
      <p:sp>
        <p:nvSpPr>
          <p:cNvPr id="7" name="Title 1"/>
          <p:cNvSpPr txBox="1">
            <a:spLocks/>
          </p:cNvSpPr>
          <p:nvPr/>
        </p:nvSpPr>
        <p:spPr>
          <a:xfrm>
            <a:off x="457200" y="168313"/>
            <a:ext cx="8229600"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49176D"/>
                </a:solidFill>
                <a:latin typeface="Arial"/>
                <a:cs typeface="Arial"/>
              </a:rPr>
              <a:t>SESSION 1</a:t>
            </a:r>
          </a:p>
        </p:txBody>
      </p:sp>
      <p:sp>
        <p:nvSpPr>
          <p:cNvPr id="8" name="Rectangle 1035"/>
          <p:cNvSpPr>
            <a:spLocks noChangeArrowheads="1"/>
          </p:cNvSpPr>
          <p:nvPr/>
        </p:nvSpPr>
        <p:spPr bwMode="auto">
          <a:xfrm>
            <a:off x="490538" y="1183723"/>
            <a:ext cx="8305800" cy="1013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l" eaLnBrk="1" hangingPunct="1">
              <a:lnSpc>
                <a:spcPct val="80000"/>
              </a:lnSpc>
              <a:spcBef>
                <a:spcPct val="20000"/>
              </a:spcBef>
              <a:defRPr/>
            </a:pPr>
            <a:r>
              <a:rPr lang="en-US" sz="4400" b="1" dirty="0">
                <a:solidFill>
                  <a:srgbClr val="E22095"/>
                </a:solidFill>
                <a:latin typeface="Arial"/>
                <a:cs typeface="Arial"/>
              </a:rPr>
              <a:t>Setting the Scene</a:t>
            </a:r>
          </a:p>
        </p:txBody>
      </p:sp>
    </p:spTree>
    <p:extLst>
      <p:ext uri="{BB962C8B-B14F-4D97-AF65-F5344CB8AC3E}">
        <p14:creationId xmlns:p14="http://schemas.microsoft.com/office/powerpoint/2010/main" val="143542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Workshop Objectives</a:t>
            </a:r>
          </a:p>
        </p:txBody>
      </p:sp>
      <p:sp>
        <p:nvSpPr>
          <p:cNvPr id="11" name="Content Placeholder 10"/>
          <p:cNvSpPr>
            <a:spLocks noGrp="1"/>
          </p:cNvSpPr>
          <p:nvPr>
            <p:ph idx="1"/>
          </p:nvPr>
        </p:nvSpPr>
        <p:spPr/>
        <p:txBody>
          <a:bodyPr>
            <a:normAutofit/>
          </a:bodyPr>
          <a:lstStyle/>
          <a:p>
            <a:pPr>
              <a:lnSpc>
                <a:spcPct val="90000"/>
              </a:lnSpc>
              <a:defRPr/>
            </a:pPr>
            <a:r>
              <a:rPr lang="en-US" sz="2500" dirty="0">
                <a:solidFill>
                  <a:srgbClr val="595959"/>
                </a:solidFill>
                <a:latin typeface="Calibri Light" panose="020F0302020204030204" pitchFamily="34" charset="0"/>
                <a:cs typeface="Arial"/>
              </a:rPr>
              <a:t>To build the participants’ understanding of sexuality as a multi-dimensional and intersectional concept and from an affirmative/sex-positive lens, and build their capacity to use this as a frame of analysis in their work.</a:t>
            </a:r>
          </a:p>
          <a:p>
            <a:pPr>
              <a:lnSpc>
                <a:spcPct val="90000"/>
              </a:lnSpc>
              <a:defRPr/>
            </a:pPr>
            <a:endParaRPr lang="en-US" sz="2500" dirty="0">
              <a:solidFill>
                <a:srgbClr val="595959"/>
              </a:solidFill>
              <a:latin typeface="Calibri Light" panose="020F0302020204030204" pitchFamily="34" charset="0"/>
              <a:cs typeface="Arial"/>
            </a:endParaRPr>
          </a:p>
          <a:p>
            <a:pPr>
              <a:lnSpc>
                <a:spcPct val="90000"/>
              </a:lnSpc>
              <a:defRPr/>
            </a:pPr>
            <a:r>
              <a:rPr lang="en-US" sz="2500" dirty="0">
                <a:solidFill>
                  <a:srgbClr val="595959"/>
                </a:solidFill>
                <a:latin typeface="Calibri Light" panose="020F0302020204030204" pitchFamily="34" charset="0"/>
                <a:cs typeface="Arial"/>
              </a:rPr>
              <a:t>To begin to explore the intersections between sexuality and other issues such as education, health, employment, law, and citizenship, toward promoting holistic youth sexual and reproductive health and rights (SRHR) policymaking and programming.</a:t>
            </a:r>
          </a:p>
          <a:p>
            <a:pPr>
              <a:lnSpc>
                <a:spcPct val="90000"/>
              </a:lnSpc>
              <a:defRPr/>
            </a:pPr>
            <a:endParaRPr lang="en-US" sz="2500" dirty="0">
              <a:solidFill>
                <a:srgbClr val="595959"/>
              </a:solidFill>
              <a:latin typeface="Arial"/>
              <a:cs typeface="Arial"/>
            </a:endParaRPr>
          </a:p>
        </p:txBody>
      </p:sp>
    </p:spTree>
    <p:extLst>
      <p:ext uri="{BB962C8B-B14F-4D97-AF65-F5344CB8AC3E}">
        <p14:creationId xmlns:p14="http://schemas.microsoft.com/office/powerpoint/2010/main" val="1864180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Workshop Objectives</a:t>
            </a:r>
          </a:p>
        </p:txBody>
      </p:sp>
      <p:sp>
        <p:nvSpPr>
          <p:cNvPr id="11" name="Content Placeholder 10"/>
          <p:cNvSpPr>
            <a:spLocks noGrp="1"/>
          </p:cNvSpPr>
          <p:nvPr>
            <p:ph idx="1"/>
          </p:nvPr>
        </p:nvSpPr>
        <p:spPr/>
        <p:txBody>
          <a:bodyPr>
            <a:normAutofit/>
          </a:bodyPr>
          <a:lstStyle/>
          <a:p>
            <a:pPr>
              <a:lnSpc>
                <a:spcPct val="90000"/>
              </a:lnSpc>
              <a:defRPr/>
            </a:pPr>
            <a:r>
              <a:rPr lang="en-US" sz="2500" dirty="0">
                <a:solidFill>
                  <a:srgbClr val="595959"/>
                </a:solidFill>
                <a:latin typeface="Calibri Light" panose="020F0302020204030204" pitchFamily="34" charset="0"/>
                <a:cs typeface="Arial"/>
              </a:rPr>
              <a:t>Enable participants to understand intersectionality as an analytic framework, and strengthen their capacities to advocate for young people’s SRHR in a holistic manner, including comprehensive sexuality education (CSE) and youth-responsive SRHR services, keeping in mind the intersecting factors as listed above.</a:t>
            </a:r>
          </a:p>
          <a:p>
            <a:pPr>
              <a:lnSpc>
                <a:spcPct val="90000"/>
              </a:lnSpc>
              <a:defRPr/>
            </a:pPr>
            <a:endParaRPr lang="en-US" sz="2500" dirty="0">
              <a:solidFill>
                <a:srgbClr val="595959"/>
              </a:solidFill>
              <a:latin typeface="Calibri Light" panose="020F0302020204030204" pitchFamily="34" charset="0"/>
              <a:cs typeface="Arial"/>
            </a:endParaRPr>
          </a:p>
          <a:p>
            <a:pPr>
              <a:lnSpc>
                <a:spcPct val="90000"/>
              </a:lnSpc>
              <a:defRPr/>
            </a:pPr>
            <a:r>
              <a:rPr lang="en-US" sz="2500" dirty="0">
                <a:solidFill>
                  <a:srgbClr val="595959"/>
                </a:solidFill>
                <a:latin typeface="Calibri Light" panose="020F0302020204030204" pitchFamily="34" charset="0"/>
                <a:cs typeface="Arial"/>
              </a:rPr>
              <a:t>Allow participants to make action plans for making changes within their own settings, </a:t>
            </a:r>
            <a:r>
              <a:rPr lang="en-US" sz="2500" dirty="0" err="1">
                <a:solidFill>
                  <a:srgbClr val="595959"/>
                </a:solidFill>
                <a:latin typeface="Calibri Light" panose="020F0302020204030204" pitchFamily="34" charset="0"/>
                <a:cs typeface="Arial"/>
              </a:rPr>
              <a:t>utilising</a:t>
            </a:r>
            <a:r>
              <a:rPr lang="en-US" sz="2500" dirty="0">
                <a:solidFill>
                  <a:srgbClr val="595959"/>
                </a:solidFill>
                <a:latin typeface="Calibri Light" panose="020F0302020204030204" pitchFamily="34" charset="0"/>
                <a:cs typeface="Arial"/>
              </a:rPr>
              <a:t> intersectionality as a framework.</a:t>
            </a:r>
          </a:p>
          <a:p>
            <a:pPr marL="0" indent="0">
              <a:lnSpc>
                <a:spcPct val="90000"/>
              </a:lnSpc>
              <a:buNone/>
              <a:defRPr/>
            </a:pPr>
            <a:endParaRPr lang="en-US" sz="2500" dirty="0">
              <a:solidFill>
                <a:srgbClr val="595959"/>
              </a:solidFill>
              <a:latin typeface="Arial"/>
              <a:cs typeface="Arial"/>
            </a:endParaRPr>
          </a:p>
          <a:p>
            <a:pPr>
              <a:lnSpc>
                <a:spcPct val="90000"/>
              </a:lnSpc>
              <a:defRPr/>
            </a:pPr>
            <a:endParaRPr lang="en-US" sz="2500" dirty="0">
              <a:solidFill>
                <a:srgbClr val="595959"/>
              </a:solidFill>
              <a:latin typeface="Arial"/>
              <a:cs typeface="Arial"/>
            </a:endParaRPr>
          </a:p>
        </p:txBody>
      </p:sp>
    </p:spTree>
    <p:extLst>
      <p:ext uri="{BB962C8B-B14F-4D97-AF65-F5344CB8AC3E}">
        <p14:creationId xmlns:p14="http://schemas.microsoft.com/office/powerpoint/2010/main" val="112484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Workshop Agenda</a:t>
            </a:r>
          </a:p>
        </p:txBody>
      </p:sp>
      <p:sp>
        <p:nvSpPr>
          <p:cNvPr id="11" name="Content Placeholder 10"/>
          <p:cNvSpPr>
            <a:spLocks noGrp="1"/>
          </p:cNvSpPr>
          <p:nvPr>
            <p:ph idx="1"/>
          </p:nvPr>
        </p:nvSpPr>
        <p:spPr>
          <a:xfrm>
            <a:off x="457200" y="1287511"/>
            <a:ext cx="9355014" cy="4525963"/>
          </a:xfrm>
        </p:spPr>
        <p:txBody>
          <a:bodyPr>
            <a:normAutofit fontScale="92500" lnSpcReduction="20000"/>
          </a:bodyPr>
          <a:lstStyle/>
          <a:p>
            <a:pPr marL="0" indent="0">
              <a:lnSpc>
                <a:spcPct val="90000"/>
              </a:lnSpc>
              <a:buNone/>
              <a:defRPr/>
            </a:pPr>
            <a:r>
              <a:rPr lang="en-US" sz="2500" b="1" dirty="0">
                <a:solidFill>
                  <a:srgbClr val="595959"/>
                </a:solidFill>
                <a:latin typeface="Calibri Light" panose="020F0302020204030204" pitchFamily="34" charset="0"/>
                <a:cs typeface="Arial"/>
              </a:rPr>
              <a:t>Day 1</a:t>
            </a:r>
          </a:p>
          <a:p>
            <a:pPr marL="0" indent="0">
              <a:lnSpc>
                <a:spcPct val="90000"/>
              </a:lnSpc>
              <a:buNone/>
              <a:defRPr/>
            </a:pPr>
            <a:endParaRPr lang="en-US" sz="2500" b="1" dirty="0">
              <a:solidFill>
                <a:srgbClr val="595959"/>
              </a:solidFill>
              <a:latin typeface="Calibri Light" panose="020F0302020204030204" pitchFamily="34" charset="0"/>
              <a:cs typeface="Arial"/>
            </a:endParaRPr>
          </a:p>
          <a:p>
            <a:pPr lvl="1">
              <a:lnSpc>
                <a:spcPct val="90000"/>
              </a:lnSpc>
              <a:defRPr/>
            </a:pPr>
            <a:r>
              <a:rPr lang="en-US" sz="2300" dirty="0">
                <a:solidFill>
                  <a:srgbClr val="595959"/>
                </a:solidFill>
                <a:latin typeface="Calibri Light" panose="020F0302020204030204" pitchFamily="34" charset="0"/>
                <a:cs typeface="Arial"/>
              </a:rPr>
              <a:t>8-8:30am 		Registration</a:t>
            </a:r>
          </a:p>
          <a:p>
            <a:pPr lvl="1">
              <a:lnSpc>
                <a:spcPct val="90000"/>
              </a:lnSpc>
              <a:defRPr/>
            </a:pPr>
            <a:r>
              <a:rPr lang="en-US" sz="2300" dirty="0">
                <a:solidFill>
                  <a:srgbClr val="595959"/>
                </a:solidFill>
                <a:latin typeface="Calibri Light" panose="020F0302020204030204" pitchFamily="34" charset="0"/>
                <a:cs typeface="Arial"/>
              </a:rPr>
              <a:t>8:30-10am 		Session 1: Setting the Scene</a:t>
            </a:r>
          </a:p>
          <a:p>
            <a:pPr lvl="1">
              <a:lnSpc>
                <a:spcPct val="90000"/>
              </a:lnSpc>
              <a:defRPr/>
            </a:pPr>
            <a:r>
              <a:rPr lang="en-US" sz="2300" dirty="0">
                <a:solidFill>
                  <a:srgbClr val="595959"/>
                </a:solidFill>
                <a:latin typeface="Calibri Light" panose="020F0302020204030204" pitchFamily="34" charset="0"/>
                <a:cs typeface="Arial"/>
              </a:rPr>
              <a:t>10-10:20am 		Health Break</a:t>
            </a:r>
          </a:p>
          <a:p>
            <a:pPr lvl="1">
              <a:lnSpc>
                <a:spcPct val="90000"/>
              </a:lnSpc>
              <a:defRPr/>
            </a:pPr>
            <a:r>
              <a:rPr lang="en-US" sz="2300" dirty="0">
                <a:solidFill>
                  <a:srgbClr val="595959"/>
                </a:solidFill>
                <a:latin typeface="Calibri Light" panose="020F0302020204030204" pitchFamily="34" charset="0"/>
                <a:cs typeface="Arial"/>
              </a:rPr>
              <a:t>10:20-12:40pm 	Session 2: Understanding Basic Concepts 										on Sexuality – Part 1</a:t>
            </a:r>
          </a:p>
          <a:p>
            <a:pPr lvl="1">
              <a:lnSpc>
                <a:spcPct val="90000"/>
              </a:lnSpc>
              <a:defRPr/>
            </a:pPr>
            <a:r>
              <a:rPr lang="mr-IN" sz="2300" dirty="0">
                <a:solidFill>
                  <a:srgbClr val="595959"/>
                </a:solidFill>
                <a:latin typeface="Calibri Light" panose="020F0302020204030204" pitchFamily="34" charset="0"/>
                <a:cs typeface="Arial"/>
              </a:rPr>
              <a:t>12:40-12:45pm</a:t>
            </a:r>
            <a:r>
              <a:rPr lang="en-US" sz="2300" dirty="0">
                <a:solidFill>
                  <a:srgbClr val="595959"/>
                </a:solidFill>
                <a:latin typeface="Calibri Light" panose="020F0302020204030204" pitchFamily="34" charset="0"/>
                <a:cs typeface="Arial"/>
              </a:rPr>
              <a:t> 	Feedback &amp; Announcements</a:t>
            </a:r>
          </a:p>
          <a:p>
            <a:pPr lvl="1">
              <a:lnSpc>
                <a:spcPct val="90000"/>
              </a:lnSpc>
              <a:defRPr/>
            </a:pPr>
            <a:r>
              <a:rPr lang="en-US" sz="2300" dirty="0">
                <a:solidFill>
                  <a:srgbClr val="595959"/>
                </a:solidFill>
                <a:latin typeface="Calibri Light" panose="020F0302020204030204" pitchFamily="34" charset="0"/>
                <a:cs typeface="Arial"/>
              </a:rPr>
              <a:t>12:45-1:45pm        Lunch</a:t>
            </a:r>
          </a:p>
          <a:p>
            <a:pPr lvl="1">
              <a:lnSpc>
                <a:spcPct val="90000"/>
              </a:lnSpc>
              <a:defRPr/>
            </a:pPr>
            <a:r>
              <a:rPr lang="en-US" sz="2300" dirty="0">
                <a:solidFill>
                  <a:srgbClr val="595959"/>
                </a:solidFill>
                <a:latin typeface="Calibri Light" panose="020F0302020204030204" pitchFamily="34" charset="0"/>
                <a:cs typeface="Arial"/>
              </a:rPr>
              <a:t>1:45-3pm                Session 2: Understanding Basic Concepts 							 			on Sexuality – Part 2</a:t>
            </a:r>
          </a:p>
          <a:p>
            <a:pPr lvl="1">
              <a:lnSpc>
                <a:spcPct val="90000"/>
              </a:lnSpc>
              <a:defRPr/>
            </a:pPr>
            <a:r>
              <a:rPr lang="en-US" sz="2300" dirty="0">
                <a:solidFill>
                  <a:srgbClr val="595959"/>
                </a:solidFill>
                <a:latin typeface="Calibri Light" panose="020F0302020204030204" pitchFamily="34" charset="0"/>
                <a:cs typeface="Arial"/>
              </a:rPr>
              <a:t>3-4pm 		     	Session 3: Intersectionality – Part 1</a:t>
            </a:r>
          </a:p>
          <a:p>
            <a:pPr lvl="1">
              <a:lnSpc>
                <a:spcPct val="90000"/>
              </a:lnSpc>
              <a:defRPr/>
            </a:pPr>
            <a:r>
              <a:rPr lang="en-US" sz="2300" dirty="0">
                <a:solidFill>
                  <a:srgbClr val="595959"/>
                </a:solidFill>
                <a:latin typeface="Calibri Light" panose="020F0302020204030204" pitchFamily="34" charset="0"/>
                <a:cs typeface="Arial"/>
              </a:rPr>
              <a:t>4-4:20pm           	Health Break</a:t>
            </a:r>
          </a:p>
          <a:p>
            <a:pPr lvl="1">
              <a:lnSpc>
                <a:spcPct val="90000"/>
              </a:lnSpc>
              <a:defRPr/>
            </a:pPr>
            <a:r>
              <a:rPr lang="en-US" sz="2300" dirty="0">
                <a:solidFill>
                  <a:srgbClr val="595959"/>
                </a:solidFill>
                <a:latin typeface="Calibri Light" panose="020F0302020204030204" pitchFamily="34" charset="0"/>
                <a:cs typeface="Arial"/>
              </a:rPr>
              <a:t>4:20-5:25pm      	Session 3: Intersectionality – Part 2</a:t>
            </a:r>
          </a:p>
          <a:p>
            <a:pPr lvl="1">
              <a:lnSpc>
                <a:spcPct val="90000"/>
              </a:lnSpc>
              <a:defRPr/>
            </a:pPr>
            <a:r>
              <a:rPr lang="en-US" sz="2300" dirty="0">
                <a:solidFill>
                  <a:srgbClr val="595959"/>
                </a:solidFill>
                <a:latin typeface="Calibri Light" panose="020F0302020204030204" pitchFamily="34" charset="0"/>
                <a:cs typeface="Arial"/>
              </a:rPr>
              <a:t>5:25-5:30pm      	Feedback</a:t>
            </a:r>
          </a:p>
          <a:p>
            <a:pPr lvl="1">
              <a:lnSpc>
                <a:spcPct val="90000"/>
              </a:lnSpc>
              <a:defRPr/>
            </a:pPr>
            <a:endParaRPr lang="en-US" sz="2100" dirty="0">
              <a:solidFill>
                <a:srgbClr val="595959"/>
              </a:solidFill>
              <a:latin typeface="Arial"/>
              <a:cs typeface="Arial"/>
            </a:endParaRPr>
          </a:p>
          <a:p>
            <a:pPr lvl="1">
              <a:lnSpc>
                <a:spcPct val="90000"/>
              </a:lnSpc>
              <a:defRPr/>
            </a:pPr>
            <a:endParaRPr lang="en-US" sz="2100" dirty="0">
              <a:solidFill>
                <a:srgbClr val="595959"/>
              </a:solidFill>
              <a:latin typeface="Arial"/>
              <a:cs typeface="Arial"/>
            </a:endParaRPr>
          </a:p>
          <a:p>
            <a:pPr lvl="1">
              <a:lnSpc>
                <a:spcPct val="90000"/>
              </a:lnSpc>
              <a:defRPr/>
            </a:pPr>
            <a:endParaRPr lang="en-US" sz="2100" dirty="0">
              <a:solidFill>
                <a:srgbClr val="595959"/>
              </a:solidFill>
              <a:latin typeface="Arial"/>
              <a:cs typeface="Arial"/>
            </a:endParaRPr>
          </a:p>
          <a:p>
            <a:pPr lvl="1">
              <a:lnSpc>
                <a:spcPct val="90000"/>
              </a:lnSpc>
              <a:defRPr/>
            </a:pPr>
            <a:endParaRPr lang="en-US" sz="2100" dirty="0">
              <a:solidFill>
                <a:srgbClr val="595959"/>
              </a:solidFill>
              <a:latin typeface="Arial"/>
              <a:cs typeface="Arial"/>
            </a:endParaRPr>
          </a:p>
        </p:txBody>
      </p:sp>
    </p:spTree>
    <p:extLst>
      <p:ext uri="{BB962C8B-B14F-4D97-AF65-F5344CB8AC3E}">
        <p14:creationId xmlns:p14="http://schemas.microsoft.com/office/powerpoint/2010/main" val="1351717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Workshop Agenda</a:t>
            </a:r>
          </a:p>
        </p:txBody>
      </p:sp>
      <p:sp>
        <p:nvSpPr>
          <p:cNvPr id="11" name="Content Placeholder 10"/>
          <p:cNvSpPr>
            <a:spLocks noGrp="1"/>
          </p:cNvSpPr>
          <p:nvPr>
            <p:ph idx="1"/>
          </p:nvPr>
        </p:nvSpPr>
        <p:spPr>
          <a:xfrm>
            <a:off x="457200" y="1330033"/>
            <a:ext cx="8574258" cy="4758397"/>
          </a:xfrm>
        </p:spPr>
        <p:txBody>
          <a:bodyPr>
            <a:normAutofit fontScale="92500" lnSpcReduction="20000"/>
          </a:bodyPr>
          <a:lstStyle/>
          <a:p>
            <a:pPr marL="0" indent="0">
              <a:lnSpc>
                <a:spcPct val="90000"/>
              </a:lnSpc>
              <a:buNone/>
              <a:defRPr/>
            </a:pPr>
            <a:r>
              <a:rPr lang="en-US" sz="2500" b="1" dirty="0">
                <a:solidFill>
                  <a:srgbClr val="595959"/>
                </a:solidFill>
                <a:latin typeface="Calibri Light" panose="020F0302020204030204" pitchFamily="34" charset="0"/>
                <a:cs typeface="Arial"/>
              </a:rPr>
              <a:t>Day 2</a:t>
            </a:r>
          </a:p>
          <a:p>
            <a:pPr marL="0" indent="0">
              <a:lnSpc>
                <a:spcPct val="90000"/>
              </a:lnSpc>
              <a:buNone/>
              <a:defRPr/>
            </a:pPr>
            <a:endParaRPr lang="en-US" sz="2500" b="1" dirty="0">
              <a:solidFill>
                <a:srgbClr val="595959"/>
              </a:solidFill>
              <a:latin typeface="Calibri Light" panose="020F0302020204030204" pitchFamily="34" charset="0"/>
              <a:cs typeface="Arial"/>
            </a:endParaRPr>
          </a:p>
          <a:p>
            <a:pPr lvl="1">
              <a:lnSpc>
                <a:spcPct val="90000"/>
              </a:lnSpc>
              <a:defRPr/>
            </a:pPr>
            <a:r>
              <a:rPr lang="en-US" sz="2300" dirty="0">
                <a:solidFill>
                  <a:srgbClr val="595959"/>
                </a:solidFill>
                <a:latin typeface="Calibri Light" panose="020F0302020204030204" pitchFamily="34" charset="0"/>
                <a:cs typeface="Arial"/>
              </a:rPr>
              <a:t>8:30-8:45am		Reporters’ Recap</a:t>
            </a:r>
          </a:p>
          <a:p>
            <a:pPr lvl="1">
              <a:lnSpc>
                <a:spcPct val="90000"/>
              </a:lnSpc>
              <a:defRPr/>
            </a:pPr>
            <a:r>
              <a:rPr lang="en-US" sz="2300" dirty="0">
                <a:solidFill>
                  <a:srgbClr val="595959"/>
                </a:solidFill>
                <a:latin typeface="Calibri Light" panose="020F0302020204030204" pitchFamily="34" charset="0"/>
                <a:cs typeface="Arial"/>
              </a:rPr>
              <a:t>8:45-10:15am		Session 4: Sexuality and Education – Part 1</a:t>
            </a:r>
          </a:p>
          <a:p>
            <a:pPr lvl="1">
              <a:lnSpc>
                <a:spcPct val="90000"/>
              </a:lnSpc>
              <a:defRPr/>
            </a:pPr>
            <a:r>
              <a:rPr lang="en-US" sz="2300" dirty="0">
                <a:solidFill>
                  <a:srgbClr val="595959"/>
                </a:solidFill>
                <a:latin typeface="Calibri Light" panose="020F0302020204030204" pitchFamily="34" charset="0"/>
                <a:cs typeface="Arial"/>
              </a:rPr>
              <a:t>10:15-10:30am	Health Break</a:t>
            </a:r>
          </a:p>
          <a:p>
            <a:pPr lvl="1">
              <a:lnSpc>
                <a:spcPct val="90000"/>
              </a:lnSpc>
              <a:defRPr/>
            </a:pPr>
            <a:r>
              <a:rPr lang="en-US" sz="2300" dirty="0">
                <a:solidFill>
                  <a:srgbClr val="595959"/>
                </a:solidFill>
                <a:latin typeface="Calibri Light" panose="020F0302020204030204" pitchFamily="34" charset="0"/>
                <a:cs typeface="Arial"/>
              </a:rPr>
              <a:t>10:30-12:30am	Session 4: Sexuality and Education – Part 2</a:t>
            </a:r>
          </a:p>
          <a:p>
            <a:pPr lvl="1">
              <a:lnSpc>
                <a:spcPct val="90000"/>
              </a:lnSpc>
              <a:defRPr/>
            </a:pPr>
            <a:r>
              <a:rPr lang="en-US" sz="2300" dirty="0">
                <a:solidFill>
                  <a:srgbClr val="595959"/>
                </a:solidFill>
                <a:latin typeface="Calibri Light" panose="020F0302020204030204" pitchFamily="34" charset="0"/>
                <a:cs typeface="Arial"/>
              </a:rPr>
              <a:t>12:30-12:35pm	Feedback &amp; Announcements</a:t>
            </a:r>
          </a:p>
          <a:p>
            <a:pPr lvl="1">
              <a:lnSpc>
                <a:spcPct val="90000"/>
              </a:lnSpc>
              <a:defRPr/>
            </a:pPr>
            <a:r>
              <a:rPr lang="en-US" sz="2300" dirty="0">
                <a:solidFill>
                  <a:srgbClr val="595959"/>
                </a:solidFill>
                <a:latin typeface="Calibri Light" panose="020F0302020204030204" pitchFamily="34" charset="0"/>
                <a:cs typeface="Arial"/>
              </a:rPr>
              <a:t>12:35-1:35pm		LUNCH</a:t>
            </a:r>
          </a:p>
          <a:p>
            <a:pPr lvl="1">
              <a:lnSpc>
                <a:spcPct val="90000"/>
              </a:lnSpc>
              <a:defRPr/>
            </a:pPr>
            <a:r>
              <a:rPr lang="en-US" sz="2300" dirty="0">
                <a:solidFill>
                  <a:srgbClr val="595959"/>
                </a:solidFill>
                <a:latin typeface="Calibri Light" panose="020F0302020204030204" pitchFamily="34" charset="0"/>
                <a:cs typeface="Arial"/>
              </a:rPr>
              <a:t>1:35-1:40pm		</a:t>
            </a:r>
            <a:r>
              <a:rPr lang="en-US" sz="2300" dirty="0" err="1">
                <a:solidFill>
                  <a:srgbClr val="595959"/>
                </a:solidFill>
                <a:latin typeface="Calibri Light" panose="020F0302020204030204" pitchFamily="34" charset="0"/>
                <a:cs typeface="Arial"/>
              </a:rPr>
              <a:t>Energiser</a:t>
            </a:r>
            <a:r>
              <a:rPr lang="en-US" sz="2300" dirty="0">
                <a:solidFill>
                  <a:srgbClr val="595959"/>
                </a:solidFill>
                <a:latin typeface="Calibri Light" panose="020F0302020204030204" pitchFamily="34" charset="0"/>
                <a:cs typeface="Arial"/>
              </a:rPr>
              <a:t> </a:t>
            </a:r>
          </a:p>
          <a:p>
            <a:pPr lvl="1">
              <a:lnSpc>
                <a:spcPct val="90000"/>
              </a:lnSpc>
              <a:defRPr/>
            </a:pPr>
            <a:r>
              <a:rPr lang="en-US" sz="2300" dirty="0">
                <a:solidFill>
                  <a:srgbClr val="595959"/>
                </a:solidFill>
                <a:latin typeface="Calibri Light" panose="020F0302020204030204" pitchFamily="34" charset="0"/>
                <a:cs typeface="Arial"/>
              </a:rPr>
              <a:t>1:40-3:10pm		Session 4: Sexuality and Education – Part 3</a:t>
            </a:r>
          </a:p>
          <a:p>
            <a:pPr lvl="1">
              <a:lnSpc>
                <a:spcPct val="90000"/>
              </a:lnSpc>
              <a:defRPr/>
            </a:pPr>
            <a:r>
              <a:rPr lang="en-US" sz="2300" dirty="0">
                <a:solidFill>
                  <a:srgbClr val="595959"/>
                </a:solidFill>
                <a:latin typeface="Calibri Light" panose="020F0302020204030204" pitchFamily="34" charset="0"/>
                <a:cs typeface="Arial"/>
              </a:rPr>
              <a:t>3:10 -  4:30pm	Session 5: Sexuality and Health – Part 1</a:t>
            </a:r>
          </a:p>
          <a:p>
            <a:pPr lvl="1">
              <a:lnSpc>
                <a:spcPct val="90000"/>
              </a:lnSpc>
              <a:defRPr/>
            </a:pPr>
            <a:r>
              <a:rPr lang="en-US" sz="2300" dirty="0">
                <a:solidFill>
                  <a:srgbClr val="595959"/>
                </a:solidFill>
                <a:latin typeface="Calibri Light" panose="020F0302020204030204" pitchFamily="34" charset="0"/>
                <a:cs typeface="Arial"/>
              </a:rPr>
              <a:t>4:30-4:45pm		Health Break</a:t>
            </a:r>
          </a:p>
          <a:p>
            <a:pPr lvl="1">
              <a:lnSpc>
                <a:spcPct val="90000"/>
              </a:lnSpc>
              <a:defRPr/>
            </a:pPr>
            <a:r>
              <a:rPr lang="en-US" sz="2300" dirty="0">
                <a:solidFill>
                  <a:srgbClr val="595959"/>
                </a:solidFill>
                <a:latin typeface="Calibri Light" panose="020F0302020204030204" pitchFamily="34" charset="0"/>
                <a:cs typeface="Arial"/>
              </a:rPr>
              <a:t>4:45-5:45pm		Session 5: Sexuality and Health – Part 2</a:t>
            </a:r>
          </a:p>
          <a:p>
            <a:pPr lvl="1">
              <a:lnSpc>
                <a:spcPct val="90000"/>
              </a:lnSpc>
              <a:defRPr/>
            </a:pPr>
            <a:r>
              <a:rPr lang="en-US" sz="2300" dirty="0">
                <a:solidFill>
                  <a:srgbClr val="595959"/>
                </a:solidFill>
                <a:latin typeface="Calibri Light" panose="020F0302020204030204" pitchFamily="34" charset="0"/>
                <a:cs typeface="Arial"/>
              </a:rPr>
              <a:t>5:45-5:55pm		Instructions for Evening Assignment for Session 7</a:t>
            </a:r>
          </a:p>
          <a:p>
            <a:pPr lvl="1">
              <a:lnSpc>
                <a:spcPct val="90000"/>
              </a:lnSpc>
              <a:defRPr/>
            </a:pPr>
            <a:r>
              <a:rPr lang="en-US" sz="2300" dirty="0">
                <a:solidFill>
                  <a:srgbClr val="595959"/>
                </a:solidFill>
                <a:latin typeface="Calibri Light" panose="020F0302020204030204" pitchFamily="34" charset="0"/>
                <a:cs typeface="Arial"/>
              </a:rPr>
              <a:t>5:55-6:00pm		Feedback &amp;Announcements</a:t>
            </a:r>
          </a:p>
          <a:p>
            <a:pPr marL="0" indent="0">
              <a:lnSpc>
                <a:spcPct val="90000"/>
              </a:lnSpc>
              <a:buNone/>
              <a:defRPr/>
            </a:pPr>
            <a:endParaRPr lang="en-US" sz="2500" dirty="0">
              <a:solidFill>
                <a:srgbClr val="595959"/>
              </a:solidFill>
              <a:latin typeface="Arial"/>
              <a:cs typeface="Arial"/>
            </a:endParaRPr>
          </a:p>
        </p:txBody>
      </p:sp>
    </p:spTree>
    <p:extLst>
      <p:ext uri="{BB962C8B-B14F-4D97-AF65-F5344CB8AC3E}">
        <p14:creationId xmlns:p14="http://schemas.microsoft.com/office/powerpoint/2010/main" val="103891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Workshop Agenda</a:t>
            </a:r>
          </a:p>
        </p:txBody>
      </p:sp>
      <p:sp>
        <p:nvSpPr>
          <p:cNvPr id="11" name="Content Placeholder 10"/>
          <p:cNvSpPr>
            <a:spLocks noGrp="1"/>
          </p:cNvSpPr>
          <p:nvPr>
            <p:ph idx="1"/>
          </p:nvPr>
        </p:nvSpPr>
        <p:spPr>
          <a:xfrm>
            <a:off x="457200" y="1318846"/>
            <a:ext cx="8229600" cy="4525963"/>
          </a:xfrm>
        </p:spPr>
        <p:txBody>
          <a:bodyPr>
            <a:normAutofit fontScale="92500" lnSpcReduction="20000"/>
          </a:bodyPr>
          <a:lstStyle/>
          <a:p>
            <a:pPr marL="0" indent="0">
              <a:lnSpc>
                <a:spcPct val="90000"/>
              </a:lnSpc>
              <a:buNone/>
              <a:defRPr/>
            </a:pPr>
            <a:r>
              <a:rPr lang="en-US" sz="2500" b="1" dirty="0">
                <a:solidFill>
                  <a:srgbClr val="595959"/>
                </a:solidFill>
                <a:latin typeface="Calibri Light" panose="020F0302020204030204" pitchFamily="34" charset="0"/>
                <a:cs typeface="Arial"/>
              </a:rPr>
              <a:t>Day 3</a:t>
            </a:r>
          </a:p>
          <a:p>
            <a:pPr marL="0" indent="0">
              <a:lnSpc>
                <a:spcPct val="90000"/>
              </a:lnSpc>
              <a:buNone/>
              <a:defRPr/>
            </a:pPr>
            <a:endParaRPr lang="en-US" sz="2500" b="1" dirty="0">
              <a:solidFill>
                <a:srgbClr val="595959"/>
              </a:solidFill>
              <a:latin typeface="Calibri Light" panose="020F0302020204030204" pitchFamily="34" charset="0"/>
              <a:cs typeface="Arial"/>
            </a:endParaRPr>
          </a:p>
          <a:p>
            <a:pPr lvl="1">
              <a:lnSpc>
                <a:spcPct val="90000"/>
              </a:lnSpc>
              <a:defRPr/>
            </a:pPr>
            <a:r>
              <a:rPr lang="en-US" sz="2300" dirty="0">
                <a:solidFill>
                  <a:srgbClr val="595959"/>
                </a:solidFill>
                <a:latin typeface="Calibri Light" panose="020F0302020204030204" pitchFamily="34" charset="0"/>
                <a:cs typeface="Arial"/>
              </a:rPr>
              <a:t>8:30-8:45am		Reporters’ Recap</a:t>
            </a:r>
          </a:p>
          <a:p>
            <a:pPr lvl="1">
              <a:lnSpc>
                <a:spcPct val="90000"/>
              </a:lnSpc>
              <a:defRPr/>
            </a:pPr>
            <a:r>
              <a:rPr lang="en-US" sz="2300" dirty="0">
                <a:solidFill>
                  <a:srgbClr val="595959"/>
                </a:solidFill>
                <a:latin typeface="Calibri Light" panose="020F0302020204030204" pitchFamily="34" charset="0"/>
                <a:cs typeface="Arial"/>
              </a:rPr>
              <a:t>8:45-9:30am		Session 6: Sexuality and Employment</a:t>
            </a:r>
          </a:p>
          <a:p>
            <a:pPr lvl="1">
              <a:lnSpc>
                <a:spcPct val="90000"/>
              </a:lnSpc>
              <a:defRPr/>
            </a:pPr>
            <a:r>
              <a:rPr lang="en-US" sz="2300" dirty="0">
                <a:solidFill>
                  <a:srgbClr val="595959"/>
                </a:solidFill>
                <a:latin typeface="Calibri Light" panose="020F0302020204030204" pitchFamily="34" charset="0"/>
                <a:cs typeface="Arial"/>
              </a:rPr>
              <a:t>9:30-10:15am		Session 6: Sexuality and Employment</a:t>
            </a:r>
          </a:p>
          <a:p>
            <a:pPr lvl="1">
              <a:lnSpc>
                <a:spcPct val="90000"/>
              </a:lnSpc>
              <a:defRPr/>
            </a:pPr>
            <a:r>
              <a:rPr lang="en-US" sz="2300" dirty="0">
                <a:solidFill>
                  <a:srgbClr val="595959"/>
                </a:solidFill>
                <a:latin typeface="Calibri Light" panose="020F0302020204030204" pitchFamily="34" charset="0"/>
                <a:cs typeface="Arial"/>
              </a:rPr>
              <a:t>10:15-10:30am	Health Break</a:t>
            </a:r>
          </a:p>
          <a:p>
            <a:pPr lvl="1">
              <a:lnSpc>
                <a:spcPct val="90000"/>
              </a:lnSpc>
              <a:defRPr/>
            </a:pPr>
            <a:r>
              <a:rPr lang="en-US" sz="2300" dirty="0">
                <a:solidFill>
                  <a:srgbClr val="595959"/>
                </a:solidFill>
                <a:latin typeface="Calibri Light" panose="020F0302020204030204" pitchFamily="34" charset="0"/>
                <a:cs typeface="Arial"/>
              </a:rPr>
              <a:t>10:30 am-12pm	Session 7: Sexuality and Citizenship</a:t>
            </a:r>
          </a:p>
          <a:p>
            <a:pPr lvl="1">
              <a:lnSpc>
                <a:spcPct val="90000"/>
              </a:lnSpc>
              <a:defRPr/>
            </a:pPr>
            <a:r>
              <a:rPr lang="en-US" sz="2300" dirty="0">
                <a:solidFill>
                  <a:srgbClr val="595959"/>
                </a:solidFill>
                <a:latin typeface="Calibri Light" panose="020F0302020204030204" pitchFamily="34" charset="0"/>
                <a:cs typeface="Arial"/>
              </a:rPr>
              <a:t>12-12:45pm		Session 8: Sexuality and the Law—Part 1</a:t>
            </a:r>
          </a:p>
          <a:p>
            <a:pPr lvl="1">
              <a:lnSpc>
                <a:spcPct val="90000"/>
              </a:lnSpc>
              <a:defRPr/>
            </a:pPr>
            <a:r>
              <a:rPr lang="en-US" sz="2300" dirty="0">
                <a:solidFill>
                  <a:srgbClr val="595959"/>
                </a:solidFill>
                <a:latin typeface="Calibri Light" panose="020F0302020204030204" pitchFamily="34" charset="0"/>
                <a:cs typeface="Arial"/>
              </a:rPr>
              <a:t>12:45-12:50pm	Feedback: Emojis! + Announcements</a:t>
            </a:r>
          </a:p>
          <a:p>
            <a:pPr lvl="1">
              <a:lnSpc>
                <a:spcPct val="90000"/>
              </a:lnSpc>
              <a:defRPr/>
            </a:pPr>
            <a:r>
              <a:rPr lang="en-US" sz="2300" dirty="0">
                <a:solidFill>
                  <a:srgbClr val="595959"/>
                </a:solidFill>
                <a:latin typeface="Calibri Light" panose="020F0302020204030204" pitchFamily="34" charset="0"/>
                <a:cs typeface="Arial"/>
              </a:rPr>
              <a:t>12:50-1:50pm		LUNCH</a:t>
            </a:r>
          </a:p>
          <a:p>
            <a:pPr lvl="1">
              <a:lnSpc>
                <a:spcPct val="90000"/>
              </a:lnSpc>
              <a:defRPr/>
            </a:pPr>
            <a:r>
              <a:rPr lang="en-US" sz="2300" dirty="0">
                <a:solidFill>
                  <a:srgbClr val="595959"/>
                </a:solidFill>
                <a:latin typeface="Calibri Light" panose="020F0302020204030204" pitchFamily="34" charset="0"/>
                <a:cs typeface="Arial"/>
              </a:rPr>
              <a:t>1:50 -3:05pm		Session 8: Sexuality and the Law—Part 2</a:t>
            </a:r>
          </a:p>
          <a:p>
            <a:pPr lvl="1">
              <a:lnSpc>
                <a:spcPct val="90000"/>
              </a:lnSpc>
              <a:defRPr/>
            </a:pPr>
            <a:r>
              <a:rPr lang="en-US" sz="2300" dirty="0">
                <a:solidFill>
                  <a:srgbClr val="595959"/>
                </a:solidFill>
                <a:latin typeface="Calibri Light" panose="020F0302020204030204" pitchFamily="34" charset="0"/>
                <a:cs typeface="Arial"/>
              </a:rPr>
              <a:t>3:05-3:20pm		Health Break</a:t>
            </a:r>
          </a:p>
          <a:p>
            <a:pPr lvl="1">
              <a:lnSpc>
                <a:spcPct val="90000"/>
              </a:lnSpc>
              <a:defRPr/>
            </a:pPr>
            <a:r>
              <a:rPr lang="en-US" sz="2300" dirty="0">
                <a:solidFill>
                  <a:srgbClr val="595959"/>
                </a:solidFill>
                <a:latin typeface="Calibri Light" panose="020F0302020204030204" pitchFamily="34" charset="0"/>
                <a:cs typeface="Arial"/>
              </a:rPr>
              <a:t>3:20-5:50pm		Session 9: Making Change Happen – Part 1</a:t>
            </a:r>
          </a:p>
          <a:p>
            <a:pPr lvl="1">
              <a:lnSpc>
                <a:spcPct val="90000"/>
              </a:lnSpc>
              <a:defRPr/>
            </a:pPr>
            <a:r>
              <a:rPr lang="en-US" sz="2300" dirty="0">
                <a:solidFill>
                  <a:srgbClr val="595959"/>
                </a:solidFill>
                <a:latin typeface="Calibri Light" panose="020F0302020204030204" pitchFamily="34" charset="0"/>
                <a:cs typeface="Arial"/>
              </a:rPr>
              <a:t>5:50-5:30pm		Feedback &amp; Announcements</a:t>
            </a:r>
          </a:p>
          <a:p>
            <a:pPr marL="0" indent="0">
              <a:lnSpc>
                <a:spcPct val="90000"/>
              </a:lnSpc>
              <a:buNone/>
              <a:defRPr/>
            </a:pPr>
            <a:endParaRPr lang="en-US" sz="2500" dirty="0">
              <a:solidFill>
                <a:srgbClr val="595959"/>
              </a:solidFill>
              <a:latin typeface="Arial"/>
              <a:cs typeface="Arial"/>
            </a:endParaRPr>
          </a:p>
        </p:txBody>
      </p:sp>
    </p:spTree>
    <p:extLst>
      <p:ext uri="{BB962C8B-B14F-4D97-AF65-F5344CB8AC3E}">
        <p14:creationId xmlns:p14="http://schemas.microsoft.com/office/powerpoint/2010/main" val="2112638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Workshop Agenda</a:t>
            </a:r>
          </a:p>
        </p:txBody>
      </p:sp>
      <p:sp>
        <p:nvSpPr>
          <p:cNvPr id="11" name="Content Placeholder 10"/>
          <p:cNvSpPr>
            <a:spLocks noGrp="1"/>
          </p:cNvSpPr>
          <p:nvPr>
            <p:ph idx="1"/>
          </p:nvPr>
        </p:nvSpPr>
        <p:spPr/>
        <p:txBody>
          <a:bodyPr>
            <a:normAutofit/>
          </a:bodyPr>
          <a:lstStyle/>
          <a:p>
            <a:pPr marL="0" indent="0">
              <a:lnSpc>
                <a:spcPct val="90000"/>
              </a:lnSpc>
              <a:buNone/>
              <a:defRPr/>
            </a:pPr>
            <a:r>
              <a:rPr lang="en-US" sz="2500" b="1" dirty="0">
                <a:solidFill>
                  <a:srgbClr val="595959"/>
                </a:solidFill>
                <a:latin typeface="Calibri Light" panose="020F0302020204030204" pitchFamily="34" charset="0"/>
                <a:cs typeface="Arial"/>
              </a:rPr>
              <a:t>Day 4</a:t>
            </a:r>
          </a:p>
          <a:p>
            <a:pPr marL="0" indent="0">
              <a:lnSpc>
                <a:spcPct val="90000"/>
              </a:lnSpc>
              <a:buNone/>
              <a:defRPr/>
            </a:pPr>
            <a:endParaRPr lang="en-US" sz="2500" b="1" dirty="0">
              <a:solidFill>
                <a:srgbClr val="595959"/>
              </a:solidFill>
              <a:latin typeface="Calibri Light" panose="020F0302020204030204" pitchFamily="34" charset="0"/>
              <a:cs typeface="Arial"/>
            </a:endParaRPr>
          </a:p>
          <a:p>
            <a:pPr lvl="1">
              <a:lnSpc>
                <a:spcPct val="90000"/>
              </a:lnSpc>
              <a:defRPr/>
            </a:pPr>
            <a:r>
              <a:rPr lang="en-US" sz="2100" dirty="0">
                <a:solidFill>
                  <a:srgbClr val="595959"/>
                </a:solidFill>
                <a:latin typeface="Calibri Light" panose="020F0302020204030204" pitchFamily="34" charset="0"/>
                <a:cs typeface="Arial"/>
              </a:rPr>
              <a:t>9-9:15am			Reporters’ Recap</a:t>
            </a:r>
          </a:p>
          <a:p>
            <a:pPr lvl="1">
              <a:lnSpc>
                <a:spcPct val="90000"/>
              </a:lnSpc>
              <a:defRPr/>
            </a:pPr>
            <a:r>
              <a:rPr lang="en-US" sz="2100" dirty="0">
                <a:solidFill>
                  <a:srgbClr val="595959"/>
                </a:solidFill>
                <a:latin typeface="Calibri Light" panose="020F0302020204030204" pitchFamily="34" charset="0"/>
                <a:cs typeface="Arial"/>
              </a:rPr>
              <a:t>9:15-11:15am		Session 9: Making Change Happen – Part 2</a:t>
            </a:r>
          </a:p>
          <a:p>
            <a:pPr lvl="1">
              <a:lnSpc>
                <a:spcPct val="90000"/>
              </a:lnSpc>
              <a:defRPr/>
            </a:pPr>
            <a:r>
              <a:rPr lang="en-US" sz="2100" dirty="0">
                <a:solidFill>
                  <a:srgbClr val="595959"/>
                </a:solidFill>
                <a:latin typeface="Calibri Light" panose="020F0302020204030204" pitchFamily="34" charset="0"/>
                <a:cs typeface="Arial"/>
              </a:rPr>
              <a:t>11:15-11:30am	Health Break</a:t>
            </a:r>
          </a:p>
          <a:p>
            <a:pPr lvl="1">
              <a:lnSpc>
                <a:spcPct val="90000"/>
              </a:lnSpc>
              <a:defRPr/>
            </a:pPr>
            <a:r>
              <a:rPr lang="en-US" sz="2100" dirty="0">
                <a:solidFill>
                  <a:srgbClr val="595959"/>
                </a:solidFill>
                <a:latin typeface="Calibri Light" panose="020F0302020204030204" pitchFamily="34" charset="0"/>
                <a:cs typeface="Arial"/>
              </a:rPr>
              <a:t>11:30am-12pm	Session 10: Closing/Final Evaluation</a:t>
            </a:r>
          </a:p>
          <a:p>
            <a:pPr marL="0" indent="0">
              <a:lnSpc>
                <a:spcPct val="90000"/>
              </a:lnSpc>
              <a:buNone/>
              <a:defRPr/>
            </a:pPr>
            <a:endParaRPr lang="en-US" sz="2500" dirty="0">
              <a:solidFill>
                <a:srgbClr val="595959"/>
              </a:solidFill>
              <a:latin typeface="Arial"/>
              <a:cs typeface="Arial"/>
            </a:endParaRPr>
          </a:p>
        </p:txBody>
      </p:sp>
    </p:spTree>
    <p:extLst>
      <p:ext uri="{BB962C8B-B14F-4D97-AF65-F5344CB8AC3E}">
        <p14:creationId xmlns:p14="http://schemas.microsoft.com/office/powerpoint/2010/main" val="1743310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6065</TotalTime>
  <Words>221</Words>
  <Application>Microsoft Office PowerPoint</Application>
  <PresentationFormat>On-screen Show (4:3)</PresentationFormat>
  <Paragraphs>71</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Workshop Objectives</vt:lpstr>
      <vt:lpstr>Workshop Objectives</vt:lpstr>
      <vt:lpstr>Workshop Agenda</vt:lpstr>
      <vt:lpstr>Workshop Agenda</vt:lpstr>
      <vt:lpstr>Workshop Agenda</vt:lpstr>
      <vt:lpstr>Workshop Agenda</vt:lpstr>
      <vt:lpstr>PowerPoint Presentation</vt:lpstr>
      <vt:lpstr>PowerPoint Presentation</vt:lpstr>
    </vt:vector>
  </TitlesOfParts>
  <Company>Demo Version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Demo Version</dc:creator>
  <cp:lastModifiedBy>NS</cp:lastModifiedBy>
  <cp:revision>60</cp:revision>
  <cp:lastPrinted>2018-05-28T07:00:00Z</cp:lastPrinted>
  <dcterms:created xsi:type="dcterms:W3CDTF">2013-06-20T02:38:11Z</dcterms:created>
  <dcterms:modified xsi:type="dcterms:W3CDTF">2019-02-18T06:32:58Z</dcterms:modified>
</cp:coreProperties>
</file>